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fonts/font1.fntdata" ContentType="application/x-fontdata"/>
  <Override PartName="/ppt/fonts/font2.fntdata" ContentType="application/x-fontdata"/>
  <Override PartName="/ppt/fonts/font3.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handoutMasterIdLst>
    <p:handoutMasterId r:id="rId41"/>
  </p:handoutMasterIdLst>
  <p:sldIdLst>
    <p:sldId id="256" r:id="rId3"/>
    <p:sldId id="257" r:id="rId5"/>
    <p:sldId id="258" r:id="rId6"/>
    <p:sldId id="419" r:id="rId7"/>
    <p:sldId id="338" r:id="rId8"/>
    <p:sldId id="319" r:id="rId9"/>
    <p:sldId id="343" r:id="rId10"/>
    <p:sldId id="344" r:id="rId11"/>
    <p:sldId id="346" r:id="rId12"/>
    <p:sldId id="286" r:id="rId13"/>
    <p:sldId id="425" r:id="rId14"/>
    <p:sldId id="320" r:id="rId15"/>
    <p:sldId id="350" r:id="rId16"/>
    <p:sldId id="321" r:id="rId17"/>
    <p:sldId id="322" r:id="rId18"/>
    <p:sldId id="423" r:id="rId19"/>
    <p:sldId id="424" r:id="rId20"/>
    <p:sldId id="355" r:id="rId21"/>
    <p:sldId id="356" r:id="rId22"/>
    <p:sldId id="324" r:id="rId23"/>
    <p:sldId id="325" r:id="rId24"/>
    <p:sldId id="357" r:id="rId25"/>
    <p:sldId id="326" r:id="rId26"/>
    <p:sldId id="359" r:id="rId27"/>
    <p:sldId id="327" r:id="rId28"/>
    <p:sldId id="328" r:id="rId29"/>
    <p:sldId id="329" r:id="rId30"/>
    <p:sldId id="289" r:id="rId31"/>
    <p:sldId id="379" r:id="rId32"/>
    <p:sldId id="380" r:id="rId33"/>
    <p:sldId id="381" r:id="rId34"/>
    <p:sldId id="382" r:id="rId35"/>
    <p:sldId id="383" r:id="rId36"/>
    <p:sldId id="384" r:id="rId37"/>
    <p:sldId id="290" r:id="rId38"/>
    <p:sldId id="277" r:id="rId39"/>
    <p:sldId id="278" r:id="rId40"/>
  </p:sldIdLst>
  <p:sldSz cx="12192000" cy="6858000"/>
  <p:notesSz cx="6858000" cy="9144000"/>
  <p:embeddedFontLst>
    <p:embeddedFont>
      <p:font typeface="汉仪君黑-45简" panose="020B0604020202020204" charset="-122"/>
      <p:regular r:id="rId46"/>
    </p:embeddedFont>
    <p:embeddedFont>
      <p:font typeface="汉仪君黑-75简" panose="00020600040101010101" charset="-122"/>
      <p:bold r:id="rId47"/>
    </p:embeddedFont>
    <p:embeddedFont>
      <p:font typeface="汉仪君黑-55W" panose="00020600040101010101" charset="-122"/>
      <p:regular r:id="rId4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0" clrIdx="0"/>
  <p:cmAuthor id="1" name="bing" initials="b" lastIdx="1" clrIdx="0"/>
  <p:cmAuthor id="2" name="40733" initials="4"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007233"/>
    <a:srgbClr val="E63A3D"/>
    <a:srgbClr val="D35C2D"/>
    <a:srgbClr val="476D2D"/>
    <a:srgbClr val="2F527F"/>
    <a:srgbClr val="EC8734"/>
    <a:srgbClr val="DB6C49"/>
    <a:srgbClr val="F67B28"/>
    <a:srgbClr val="3A5E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ä¸­åº¦æ ·å¼ 2 - å¼ºè°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5244" autoAdjust="0"/>
  </p:normalViewPr>
  <p:slideViewPr>
    <p:cSldViewPr snapToGrid="0" showGuides="1">
      <p:cViewPr varScale="1">
        <p:scale>
          <a:sx n="62" d="100"/>
          <a:sy n="62" d="100"/>
        </p:scale>
        <p:origin x="72" y="40"/>
      </p:cViewPr>
      <p:guideLst>
        <p:guide orient="horz" pos="2098"/>
        <p:guide pos="3879"/>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2405" y="6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font" Target="fonts/font3.fntdata"/><Relationship Id="rId47" Type="http://schemas.openxmlformats.org/officeDocument/2006/relationships/font" Target="fonts/font2.fntdata"/><Relationship Id="rId46" Type="http://schemas.openxmlformats.org/officeDocument/2006/relationships/font" Target="fonts/font1.fntdata"/><Relationship Id="rId45" Type="http://schemas.openxmlformats.org/officeDocument/2006/relationships/commentAuthors" Target="commentAuthors.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4F8D127-4212-411D-94E5-93AE8366B3C0}" type="doc">
      <dgm:prSet loTypeId="urn:microsoft.com/office/officeart/2005/8/layout/hierarchy1" loCatId="hierarchy" qsTypeId="urn:microsoft.com/office/officeart/2005/8/quickstyle/simple1" qsCatId="simple" csTypeId="urn:microsoft.com/office/officeart/2005/8/colors/colorful1" csCatId="colorful" phldr="true"/>
      <dgm:spPr/>
      <dgm:t>
        <a:bodyPr/>
        <a:lstStyle/>
        <a:p>
          <a:endParaRPr lang="zh-CN" altLang="en-US"/>
        </a:p>
      </dgm:t>
    </dgm:pt>
    <dgm:pt modelId="{700E9697-669A-4AF8-896F-A2B4EEBA90F0}">
      <dgm:prSet phldrT="[文本]" custT="true"/>
      <dgm:spPr/>
      <dgm:t>
        <a:bodyPr/>
        <a:lstStyle/>
        <a:p>
          <a:r>
            <a:rPr lang="zh-CN" altLang="en-US" sz="2000" dirty="0"/>
            <a:t>主要内容总览</a:t>
          </a:r>
        </a:p>
      </dgm:t>
    </dgm:pt>
    <dgm:pt modelId="{6BF05586-F9E3-4EF6-9B3B-9CF6067852BB}" cxnId="{71822138-D63C-4275-97C7-AE7E4E8429A3}" type="parTrans">
      <dgm:prSet/>
      <dgm:spPr/>
      <dgm:t>
        <a:bodyPr/>
        <a:lstStyle/>
        <a:p>
          <a:endParaRPr lang="zh-CN" altLang="en-US"/>
        </a:p>
      </dgm:t>
    </dgm:pt>
    <dgm:pt modelId="{0F8766AA-6095-4856-98F6-A30F49571C00}" cxnId="{71822138-D63C-4275-97C7-AE7E4E8429A3}" type="sibTrans">
      <dgm:prSet/>
      <dgm:spPr/>
      <dgm:t>
        <a:bodyPr/>
        <a:lstStyle/>
        <a:p>
          <a:endParaRPr lang="zh-CN" altLang="en-US"/>
        </a:p>
      </dgm:t>
    </dgm:pt>
    <dgm:pt modelId="{A1FFEC8E-8028-4889-BFEF-4E2951AC70F1}">
      <dgm:prSet phldrT="[文本]" custT="true"/>
      <dgm:spPr/>
      <dgm:t>
        <a:bodyPr/>
        <a:lstStyle/>
        <a:p>
          <a:r>
            <a:rPr lang="zh-CN" altLang="en-US" sz="1400" b="0" i="0" dirty="0"/>
            <a:t>贯彻新思想新理念，建立健全安全生产体制机制</a:t>
          </a:r>
          <a:endParaRPr lang="zh-CN" altLang="en-US" sz="1400" dirty="0"/>
        </a:p>
      </dgm:t>
    </dgm:pt>
    <dgm:pt modelId="{E3A18134-6B7C-4538-A261-0BFA25F32125}" cxnId="{FC896984-8E99-49F9-A462-1878B21CA062}" type="parTrans">
      <dgm:prSet/>
      <dgm:spPr/>
      <dgm:t>
        <a:bodyPr/>
        <a:lstStyle/>
        <a:p>
          <a:endParaRPr lang="zh-CN" altLang="en-US"/>
        </a:p>
      </dgm:t>
    </dgm:pt>
    <dgm:pt modelId="{A0FE2E7A-F9EC-4B2C-A7EF-DCEB73364593}" cxnId="{FC896984-8E99-49F9-A462-1878B21CA062}" type="sibTrans">
      <dgm:prSet/>
      <dgm:spPr/>
      <dgm:t>
        <a:bodyPr/>
        <a:lstStyle/>
        <a:p>
          <a:endParaRPr lang="zh-CN" altLang="en-US"/>
        </a:p>
      </dgm:t>
    </dgm:pt>
    <dgm:pt modelId="{385B8916-F27A-4EE9-BB77-06AD14E360FC}">
      <dgm:prSet phldrT="[文本]" custT="true"/>
      <dgm:spPr/>
      <dgm:t>
        <a:bodyPr/>
        <a:lstStyle/>
        <a:p>
          <a:r>
            <a:rPr lang="zh-CN" altLang="en-US" sz="1400" b="0" i="0" dirty="0"/>
            <a:t>强化和落实生产经营单位的安全生产主体责任</a:t>
          </a:r>
          <a:endParaRPr lang="zh-CN" altLang="en-US" sz="1400" dirty="0"/>
        </a:p>
      </dgm:t>
    </dgm:pt>
    <dgm:pt modelId="{B92FEF6D-8FBD-4F16-A5F8-98579D598F4C}" cxnId="{AB96D1BD-7462-45F4-B0B9-F373B828E264}" type="parTrans">
      <dgm:prSet/>
      <dgm:spPr/>
      <dgm:t>
        <a:bodyPr/>
        <a:lstStyle/>
        <a:p>
          <a:endParaRPr lang="zh-CN" altLang="en-US"/>
        </a:p>
      </dgm:t>
    </dgm:pt>
    <dgm:pt modelId="{B7AE499C-1D05-4018-84A9-274B682EF10D}" cxnId="{AB96D1BD-7462-45F4-B0B9-F373B828E264}" type="sibTrans">
      <dgm:prSet/>
      <dgm:spPr/>
      <dgm:t>
        <a:bodyPr/>
        <a:lstStyle/>
        <a:p>
          <a:endParaRPr lang="zh-CN" altLang="en-US"/>
        </a:p>
      </dgm:t>
    </dgm:pt>
    <dgm:pt modelId="{E68C5712-AB1B-4CD8-865F-F0A6EBF94ABB}">
      <dgm:prSet phldrT="[文本]" custT="true"/>
      <dgm:spPr/>
      <dgm:t>
        <a:bodyPr/>
        <a:lstStyle/>
        <a:p>
          <a:r>
            <a:rPr lang="zh-CN" altLang="en-US" sz="1400" b="0" i="0" dirty="0"/>
            <a:t>完善安全生产监督管理制度</a:t>
          </a:r>
          <a:endParaRPr lang="zh-CN" altLang="en-US" sz="1400" dirty="0"/>
        </a:p>
      </dgm:t>
    </dgm:pt>
    <dgm:pt modelId="{9F69A31E-DBC0-4FF1-9BAF-68C2252BFBF3}" cxnId="{1404BF86-C270-43A6-92A5-EA9C260EF62B}" type="parTrans">
      <dgm:prSet/>
      <dgm:spPr/>
      <dgm:t>
        <a:bodyPr/>
        <a:lstStyle/>
        <a:p>
          <a:endParaRPr lang="zh-CN" altLang="en-US"/>
        </a:p>
      </dgm:t>
    </dgm:pt>
    <dgm:pt modelId="{27206E82-879A-4385-862B-85EE6E1977B8}" cxnId="{1404BF86-C270-43A6-92A5-EA9C260EF62B}" type="sibTrans">
      <dgm:prSet/>
      <dgm:spPr/>
      <dgm:t>
        <a:bodyPr/>
        <a:lstStyle/>
        <a:p>
          <a:endParaRPr lang="zh-CN" altLang="en-US"/>
        </a:p>
      </dgm:t>
    </dgm:pt>
    <dgm:pt modelId="{12DADDCA-F0B6-44AA-93D6-C6B149503E4C}">
      <dgm:prSet phldrT="[文本]" custT="true"/>
      <dgm:spPr/>
      <dgm:t>
        <a:bodyPr/>
        <a:lstStyle/>
        <a:p>
          <a:r>
            <a:rPr lang="zh-CN" altLang="en-US" sz="1400" b="0" i="0" dirty="0"/>
            <a:t>强化应急救援和调查处理</a:t>
          </a:r>
          <a:endParaRPr lang="zh-CN" altLang="en-US" sz="1400" dirty="0"/>
        </a:p>
      </dgm:t>
    </dgm:pt>
    <dgm:pt modelId="{A273734F-30AE-408F-971A-843B24C50EE9}" cxnId="{F5C1DFF9-F62C-4A4B-A7BD-3D2331128A7C}" type="parTrans">
      <dgm:prSet/>
      <dgm:spPr/>
      <dgm:t>
        <a:bodyPr/>
        <a:lstStyle/>
        <a:p>
          <a:endParaRPr lang="zh-CN" altLang="en-US"/>
        </a:p>
      </dgm:t>
    </dgm:pt>
    <dgm:pt modelId="{42B91356-B224-479D-9293-60926A8DEB4A}" cxnId="{F5C1DFF9-F62C-4A4B-A7BD-3D2331128A7C}" type="sibTrans">
      <dgm:prSet/>
      <dgm:spPr/>
      <dgm:t>
        <a:bodyPr/>
        <a:lstStyle/>
        <a:p>
          <a:endParaRPr lang="zh-CN" altLang="en-US"/>
        </a:p>
      </dgm:t>
    </dgm:pt>
    <dgm:pt modelId="{36456605-EFD4-4563-9B53-CE3DC888C6DA}">
      <dgm:prSet phldrT="[文本]" custT="true"/>
      <dgm:spPr/>
      <dgm:t>
        <a:bodyPr/>
        <a:lstStyle/>
        <a:p>
          <a:r>
            <a:rPr lang="zh-CN" altLang="en-US" sz="1400" b="0" i="0" dirty="0"/>
            <a:t>法律责任</a:t>
          </a:r>
          <a:endParaRPr lang="zh-CN" altLang="en-US" sz="1400" dirty="0"/>
        </a:p>
      </dgm:t>
    </dgm:pt>
    <dgm:pt modelId="{34593A12-9AB4-40BB-AAB0-1A07D5A18EF3}" cxnId="{CF5B8ACB-9BCB-4280-A86C-C2527808A4C8}" type="parTrans">
      <dgm:prSet/>
      <dgm:spPr/>
      <dgm:t>
        <a:bodyPr/>
        <a:lstStyle/>
        <a:p>
          <a:endParaRPr lang="zh-CN" altLang="en-US"/>
        </a:p>
      </dgm:t>
    </dgm:pt>
    <dgm:pt modelId="{66AFC346-C01F-44F9-A3A2-27CE824673A4}" cxnId="{CF5B8ACB-9BCB-4280-A86C-C2527808A4C8}" type="sibTrans">
      <dgm:prSet/>
      <dgm:spPr/>
      <dgm:t>
        <a:bodyPr/>
        <a:lstStyle/>
        <a:p>
          <a:endParaRPr lang="zh-CN" altLang="en-US"/>
        </a:p>
      </dgm:t>
    </dgm:pt>
    <dgm:pt modelId="{7FB2CD92-5680-4BAB-9D35-86E4115C1062}">
      <dgm:prSet custT="true"/>
      <dgm:spPr/>
      <dgm:t>
        <a:bodyPr/>
        <a:lstStyle/>
        <a:p>
          <a:r>
            <a:rPr lang="zh-CN" altLang="en-US" sz="1400" b="0" i="0" dirty="0"/>
            <a:t>厘清监管体制，强化基层管理，疏通监管堵点</a:t>
          </a:r>
          <a:endParaRPr lang="zh-CN" altLang="en-US" sz="1400" dirty="0"/>
        </a:p>
      </dgm:t>
    </dgm:pt>
    <dgm:pt modelId="{BD6347EA-7583-4C42-812F-46504E1D27E4}" cxnId="{126EDE46-4A85-4A5E-AF3A-9B8D3959DE19}" type="parTrans">
      <dgm:prSet/>
      <dgm:spPr/>
      <dgm:t>
        <a:bodyPr/>
        <a:lstStyle/>
        <a:p>
          <a:endParaRPr lang="zh-CN" altLang="en-US"/>
        </a:p>
      </dgm:t>
    </dgm:pt>
    <dgm:pt modelId="{A22B8EDC-E02D-4E70-8228-CBC70F71CBF6}" cxnId="{126EDE46-4A85-4A5E-AF3A-9B8D3959DE19}" type="sibTrans">
      <dgm:prSet/>
      <dgm:spPr/>
      <dgm:t>
        <a:bodyPr/>
        <a:lstStyle/>
        <a:p>
          <a:endParaRPr lang="zh-CN" altLang="en-US"/>
        </a:p>
      </dgm:t>
    </dgm:pt>
    <dgm:pt modelId="{F4698946-4A17-493B-B3F7-97C2E7D5FAE5}">
      <dgm:prSet custT="true"/>
      <dgm:spPr>
        <a:solidFill>
          <a:schemeClr val="bg1"/>
        </a:solidFill>
      </dgm:spPr>
      <dgm:t>
        <a:bodyPr/>
        <a:lstStyle/>
        <a:p>
          <a:r>
            <a:rPr lang="zh-CN" altLang="en-US" sz="1400" b="0" i="0" dirty="0"/>
            <a:t>推动安全生产标准化、数字化建设与运用</a:t>
          </a:r>
          <a:endParaRPr lang="zh-CN" altLang="en-US" sz="1400" dirty="0"/>
        </a:p>
      </dgm:t>
    </dgm:pt>
    <dgm:pt modelId="{158CE103-17D7-41C9-AF56-0E165043410D}" cxnId="{E592B496-9B2A-4E70-90A8-639B25B7EB2C}" type="parTrans">
      <dgm:prSet/>
      <dgm:spPr/>
      <dgm:t>
        <a:bodyPr/>
        <a:lstStyle/>
        <a:p>
          <a:endParaRPr lang="zh-CN" altLang="en-US"/>
        </a:p>
      </dgm:t>
    </dgm:pt>
    <dgm:pt modelId="{21DAE276-7A50-44AC-9F25-3464EC6EDD88}" cxnId="{E592B496-9B2A-4E70-90A8-639B25B7EB2C}" type="sibTrans">
      <dgm:prSet/>
      <dgm:spPr/>
      <dgm:t>
        <a:bodyPr/>
        <a:lstStyle/>
        <a:p>
          <a:endParaRPr lang="zh-CN" altLang="en-US"/>
        </a:p>
      </dgm:t>
    </dgm:pt>
    <dgm:pt modelId="{FA0FFE37-802C-4158-B746-64960FE2A217}">
      <dgm:prSet custT="true"/>
      <dgm:spPr/>
      <dgm:t>
        <a:bodyPr/>
        <a:lstStyle/>
        <a:p>
          <a:r>
            <a:rPr lang="zh-CN" altLang="en-US" sz="1400" b="0" i="0" dirty="0"/>
            <a:t>强化生产经营单位安全生产责任</a:t>
          </a:r>
          <a:endParaRPr lang="zh-CN" altLang="en-US" sz="1400" dirty="0"/>
        </a:p>
      </dgm:t>
    </dgm:pt>
    <dgm:pt modelId="{9B1C5F7C-913B-43BF-BA61-F45E324FB186}" cxnId="{C403FED6-8E0F-4EAC-9BE8-474A7DB487FC}" type="parTrans">
      <dgm:prSet/>
      <dgm:spPr/>
      <dgm:t>
        <a:bodyPr/>
        <a:lstStyle/>
        <a:p>
          <a:endParaRPr lang="zh-CN" altLang="en-US"/>
        </a:p>
      </dgm:t>
    </dgm:pt>
    <dgm:pt modelId="{84F6C539-D5F3-4EB3-AF42-C26636B7CE5C}" cxnId="{C403FED6-8E0F-4EAC-9BE8-474A7DB487FC}" type="sibTrans">
      <dgm:prSet/>
      <dgm:spPr/>
      <dgm:t>
        <a:bodyPr/>
        <a:lstStyle/>
        <a:p>
          <a:endParaRPr lang="zh-CN" altLang="en-US"/>
        </a:p>
      </dgm:t>
    </dgm:pt>
    <dgm:pt modelId="{084086DF-3D2B-4FA7-88A6-9DC222D1A1F0}">
      <dgm:prSet custT="true"/>
      <dgm:spPr/>
      <dgm:t>
        <a:bodyPr/>
        <a:lstStyle/>
        <a:p>
          <a:r>
            <a:rPr lang="zh-CN" altLang="en-US" sz="1400" b="0" i="0" dirty="0"/>
            <a:t>聚焦源头治理，加强生产经营单位风险防控</a:t>
          </a:r>
          <a:endParaRPr lang="zh-CN" altLang="en-US" sz="1400" dirty="0"/>
        </a:p>
      </dgm:t>
    </dgm:pt>
    <dgm:pt modelId="{77759212-D7E7-455B-B2DE-50BE327289F3}" cxnId="{D95FD362-4208-4635-A4BB-2A3C226446E4}" type="parTrans">
      <dgm:prSet/>
      <dgm:spPr/>
      <dgm:t>
        <a:bodyPr/>
        <a:lstStyle/>
        <a:p>
          <a:endParaRPr lang="zh-CN" altLang="en-US"/>
        </a:p>
      </dgm:t>
    </dgm:pt>
    <dgm:pt modelId="{FFA00A01-21F5-45DB-97F8-2940E033500D}" cxnId="{D95FD362-4208-4635-A4BB-2A3C226446E4}" type="sibTrans">
      <dgm:prSet/>
      <dgm:spPr/>
      <dgm:t>
        <a:bodyPr/>
        <a:lstStyle/>
        <a:p>
          <a:endParaRPr lang="zh-CN" altLang="en-US"/>
        </a:p>
      </dgm:t>
    </dgm:pt>
    <dgm:pt modelId="{17815C86-7901-430F-B7F9-BD522C2E8B6E}">
      <dgm:prSet custT="true"/>
      <dgm:spPr/>
      <dgm:t>
        <a:bodyPr/>
        <a:lstStyle/>
        <a:p>
          <a:r>
            <a:rPr lang="zh-CN" altLang="en-US" sz="1400" b="0" i="0" dirty="0"/>
            <a:t>落实政府依法监督检查职责，防止监管缺位、避免重复检查</a:t>
          </a:r>
          <a:endParaRPr lang="zh-CN" altLang="en-US" sz="1400" dirty="0"/>
        </a:p>
      </dgm:t>
    </dgm:pt>
    <dgm:pt modelId="{EAB2E473-A19C-4D72-A245-6651C34CF179}" cxnId="{FABE5AC3-F215-4FB3-A16E-05EF5CC81EE7}" type="parTrans">
      <dgm:prSet/>
      <dgm:spPr/>
      <dgm:t>
        <a:bodyPr/>
        <a:lstStyle/>
        <a:p>
          <a:endParaRPr lang="zh-CN" altLang="en-US"/>
        </a:p>
      </dgm:t>
    </dgm:pt>
    <dgm:pt modelId="{6995CBF2-C4A4-40BA-9E7A-3CD57C5AFE22}" cxnId="{FABE5AC3-F215-4FB3-A16E-05EF5CC81EE7}" type="sibTrans">
      <dgm:prSet/>
      <dgm:spPr/>
      <dgm:t>
        <a:bodyPr/>
        <a:lstStyle/>
        <a:p>
          <a:endParaRPr lang="zh-CN" altLang="en-US"/>
        </a:p>
      </dgm:t>
    </dgm:pt>
    <dgm:pt modelId="{854F9E18-9DAA-4C47-955F-C0885ADDE54B}">
      <dgm:prSet custT="true"/>
      <dgm:spPr/>
      <dgm:t>
        <a:bodyPr/>
        <a:lstStyle/>
        <a:p>
          <a:r>
            <a:rPr lang="zh-CN" altLang="en-US" sz="1400" b="0" i="0" dirty="0"/>
            <a:t>落实安全发展的理念，强化安全生产风险监管</a:t>
          </a:r>
          <a:endParaRPr lang="zh-CN" altLang="en-US" sz="1400" dirty="0"/>
        </a:p>
      </dgm:t>
    </dgm:pt>
    <dgm:pt modelId="{0EFADBC4-33C7-4D09-AA52-B5103BB35A3B}" cxnId="{29934F27-5AB8-4369-8F3F-0839343AD029}" type="parTrans">
      <dgm:prSet/>
      <dgm:spPr/>
      <dgm:t>
        <a:bodyPr/>
        <a:lstStyle/>
        <a:p>
          <a:endParaRPr lang="zh-CN" altLang="en-US"/>
        </a:p>
      </dgm:t>
    </dgm:pt>
    <dgm:pt modelId="{7BEEB6EB-CCED-4538-831D-AA745F73822B}" cxnId="{29934F27-5AB8-4369-8F3F-0839343AD029}" type="sibTrans">
      <dgm:prSet/>
      <dgm:spPr/>
      <dgm:t>
        <a:bodyPr/>
        <a:lstStyle/>
        <a:p>
          <a:endParaRPr lang="zh-CN" altLang="en-US"/>
        </a:p>
      </dgm:t>
    </dgm:pt>
    <dgm:pt modelId="{572638EB-6D2D-4BDC-BF48-7443238D8646}">
      <dgm:prSet custT="true"/>
      <dgm:spPr/>
      <dgm:t>
        <a:bodyPr/>
        <a:lstStyle/>
        <a:p>
          <a:r>
            <a:rPr lang="zh-CN" altLang="en-US" sz="1400" b="0" i="0" dirty="0"/>
            <a:t>加强安全生产社会监督</a:t>
          </a:r>
          <a:endParaRPr lang="zh-CN" altLang="en-US" sz="1400" dirty="0"/>
        </a:p>
      </dgm:t>
    </dgm:pt>
    <dgm:pt modelId="{9B9B347A-D2FA-419D-9DF2-0EDE4300E3DD}" cxnId="{B6A5389F-3A21-43B7-82BB-533CB1ABE958}" type="parTrans">
      <dgm:prSet/>
      <dgm:spPr/>
      <dgm:t>
        <a:bodyPr/>
        <a:lstStyle/>
        <a:p>
          <a:endParaRPr lang="zh-CN" altLang="en-US"/>
        </a:p>
      </dgm:t>
    </dgm:pt>
    <dgm:pt modelId="{59455701-B1B0-47A1-AFBF-B90BED1ADA9D}" cxnId="{B6A5389F-3A21-43B7-82BB-533CB1ABE958}" type="sibTrans">
      <dgm:prSet/>
      <dgm:spPr/>
      <dgm:t>
        <a:bodyPr/>
        <a:lstStyle/>
        <a:p>
          <a:endParaRPr lang="zh-CN" altLang="en-US"/>
        </a:p>
      </dgm:t>
    </dgm:pt>
    <dgm:pt modelId="{1E0108A4-4F8E-4EAA-BF38-113FFF834787}">
      <dgm:prSet custT="true"/>
      <dgm:spPr/>
      <dgm:t>
        <a:bodyPr/>
        <a:lstStyle/>
        <a:p>
          <a:r>
            <a:rPr lang="zh-CN" altLang="en-US" sz="1400" b="0" i="0" dirty="0"/>
            <a:t>提高事故救援和处理时效，健全应急救援体系</a:t>
          </a:r>
          <a:endParaRPr lang="zh-CN" altLang="en-US" sz="1400" dirty="0"/>
        </a:p>
      </dgm:t>
    </dgm:pt>
    <dgm:pt modelId="{4C87457F-D8FE-4353-BDDD-C00369D540CC}" cxnId="{F5C7D26D-1FAC-4848-A1E0-9F7CCDD910CA}" type="parTrans">
      <dgm:prSet/>
      <dgm:spPr/>
      <dgm:t>
        <a:bodyPr/>
        <a:lstStyle/>
        <a:p>
          <a:endParaRPr lang="zh-CN" altLang="en-US"/>
        </a:p>
      </dgm:t>
    </dgm:pt>
    <dgm:pt modelId="{636F11F1-A18C-4259-8220-1637C74631E8}" cxnId="{F5C7D26D-1FAC-4848-A1E0-9F7CCDD910CA}" type="sibTrans">
      <dgm:prSet/>
      <dgm:spPr/>
      <dgm:t>
        <a:bodyPr/>
        <a:lstStyle/>
        <a:p>
          <a:endParaRPr lang="zh-CN" altLang="en-US"/>
        </a:p>
      </dgm:t>
    </dgm:pt>
    <dgm:pt modelId="{0D02D6BB-D4EC-421B-A3E8-4082E8A78780}">
      <dgm:prSet custT="true"/>
      <dgm:spPr/>
      <dgm:t>
        <a:bodyPr/>
        <a:lstStyle/>
        <a:p>
          <a:r>
            <a:rPr lang="zh-CN" altLang="en-US" sz="1400" b="0" i="0" dirty="0"/>
            <a:t>完善事故调查程序，持续推动事故预防、整改</a:t>
          </a:r>
          <a:endParaRPr lang="zh-CN" altLang="en-US" sz="1400" dirty="0"/>
        </a:p>
      </dgm:t>
    </dgm:pt>
    <dgm:pt modelId="{B70AE543-9376-4490-912E-22704100917E}" cxnId="{3D994F86-7DD1-490B-AE06-5FC505785B69}" type="parTrans">
      <dgm:prSet/>
      <dgm:spPr/>
      <dgm:t>
        <a:bodyPr/>
        <a:lstStyle/>
        <a:p>
          <a:endParaRPr lang="zh-CN" altLang="en-US"/>
        </a:p>
      </dgm:t>
    </dgm:pt>
    <dgm:pt modelId="{B438CE4A-4FC5-4A7C-A0E3-8FC692DFC613}" cxnId="{3D994F86-7DD1-490B-AE06-5FC505785B69}" type="sibTrans">
      <dgm:prSet/>
      <dgm:spPr/>
      <dgm:t>
        <a:bodyPr/>
        <a:lstStyle/>
        <a:p>
          <a:endParaRPr lang="zh-CN" altLang="en-US"/>
        </a:p>
      </dgm:t>
    </dgm:pt>
    <dgm:pt modelId="{5CA71ADB-C239-4DFB-A148-18154AF118D9}" type="pres">
      <dgm:prSet presAssocID="{94F8D127-4212-411D-94E5-93AE8366B3C0}" presName="hierChild1" presStyleCnt="0">
        <dgm:presLayoutVars>
          <dgm:chPref val="1"/>
          <dgm:dir/>
          <dgm:animOne val="branch"/>
          <dgm:animLvl val="lvl"/>
          <dgm:resizeHandles/>
        </dgm:presLayoutVars>
      </dgm:prSet>
      <dgm:spPr/>
    </dgm:pt>
    <dgm:pt modelId="{211DCB10-C13C-43EE-A696-D3F3325E104C}" type="pres">
      <dgm:prSet presAssocID="{700E9697-669A-4AF8-896F-A2B4EEBA90F0}" presName="hierRoot1" presStyleCnt="0"/>
      <dgm:spPr/>
    </dgm:pt>
    <dgm:pt modelId="{97A76899-D19A-4D7A-B00C-0DDEAF8365D9}" type="pres">
      <dgm:prSet presAssocID="{700E9697-669A-4AF8-896F-A2B4EEBA90F0}" presName="composite" presStyleCnt="0"/>
      <dgm:spPr/>
    </dgm:pt>
    <dgm:pt modelId="{699A2996-3EC0-4C7B-B09A-ED6C44B4AAF5}" type="pres">
      <dgm:prSet presAssocID="{700E9697-669A-4AF8-896F-A2B4EEBA90F0}" presName="background" presStyleLbl="node0" presStyleIdx="0" presStyleCnt="1"/>
      <dgm:spPr/>
    </dgm:pt>
    <dgm:pt modelId="{13FA3135-86F3-4ECC-8DD0-EFF3709A3D2F}" type="pres">
      <dgm:prSet presAssocID="{700E9697-669A-4AF8-896F-A2B4EEBA90F0}" presName="text" presStyleLbl="fgAcc0" presStyleIdx="0" presStyleCnt="1" custScaleX="237818" custScaleY="159205" custLinFactNeighborX="-13971" custLinFactNeighborY="-11891">
        <dgm:presLayoutVars>
          <dgm:chPref val="3"/>
        </dgm:presLayoutVars>
      </dgm:prSet>
      <dgm:spPr/>
    </dgm:pt>
    <dgm:pt modelId="{243F7749-D104-494A-B880-17371B3D88EC}" type="pres">
      <dgm:prSet presAssocID="{700E9697-669A-4AF8-896F-A2B4EEBA90F0}" presName="hierChild2" presStyleCnt="0"/>
      <dgm:spPr/>
    </dgm:pt>
    <dgm:pt modelId="{16885C87-67CD-49EC-AA4C-FA5C022227F6}" type="pres">
      <dgm:prSet presAssocID="{E3A18134-6B7C-4538-A261-0BFA25F32125}" presName="Name10" presStyleLbl="parChTrans1D2" presStyleIdx="0" presStyleCnt="5"/>
      <dgm:spPr/>
    </dgm:pt>
    <dgm:pt modelId="{99D1F86F-C576-4029-9E59-749DCC57DE6F}" type="pres">
      <dgm:prSet presAssocID="{A1FFEC8E-8028-4889-BFEF-4E2951AC70F1}" presName="hierRoot2" presStyleCnt="0"/>
      <dgm:spPr/>
    </dgm:pt>
    <dgm:pt modelId="{6BD3399C-2844-4721-80EE-3AA12B392C8C}" type="pres">
      <dgm:prSet presAssocID="{A1FFEC8E-8028-4889-BFEF-4E2951AC70F1}" presName="composite2" presStyleCnt="0"/>
      <dgm:spPr/>
    </dgm:pt>
    <dgm:pt modelId="{500F5AB5-0174-4E40-B00B-1BBDA1B74B7D}" type="pres">
      <dgm:prSet presAssocID="{A1FFEC8E-8028-4889-BFEF-4E2951AC70F1}" presName="background2" presStyleLbl="node2" presStyleIdx="0" presStyleCnt="5"/>
      <dgm:spPr/>
    </dgm:pt>
    <dgm:pt modelId="{7544338E-8E28-4284-B574-354AFC112127}" type="pres">
      <dgm:prSet presAssocID="{A1FFEC8E-8028-4889-BFEF-4E2951AC70F1}" presName="text2" presStyleLbl="fgAcc2" presStyleIdx="0" presStyleCnt="5" custScaleX="145112" custScaleY="261416">
        <dgm:presLayoutVars>
          <dgm:chPref val="3"/>
        </dgm:presLayoutVars>
      </dgm:prSet>
      <dgm:spPr/>
    </dgm:pt>
    <dgm:pt modelId="{9319BBDF-4226-44E2-B3B4-89B549A47C07}" type="pres">
      <dgm:prSet presAssocID="{A1FFEC8E-8028-4889-BFEF-4E2951AC70F1}" presName="hierChild3" presStyleCnt="0"/>
      <dgm:spPr/>
    </dgm:pt>
    <dgm:pt modelId="{0D6D7AF0-82AB-44CE-B0A8-C12A2CFF8B44}" type="pres">
      <dgm:prSet presAssocID="{BD6347EA-7583-4C42-812F-46504E1D27E4}" presName="Name17" presStyleLbl="parChTrans1D3" presStyleIdx="0" presStyleCnt="9"/>
      <dgm:spPr/>
    </dgm:pt>
    <dgm:pt modelId="{50D3E279-0BA9-46B3-AB9B-02E79662D6BF}" type="pres">
      <dgm:prSet presAssocID="{7FB2CD92-5680-4BAB-9D35-86E4115C1062}" presName="hierRoot3" presStyleCnt="0"/>
      <dgm:spPr/>
    </dgm:pt>
    <dgm:pt modelId="{0A2425A3-1E55-4315-8005-644C666C662D}" type="pres">
      <dgm:prSet presAssocID="{7FB2CD92-5680-4BAB-9D35-86E4115C1062}" presName="composite3" presStyleCnt="0"/>
      <dgm:spPr/>
    </dgm:pt>
    <dgm:pt modelId="{ACA60FCE-2FCE-468E-A12D-A409FBB1AD65}" type="pres">
      <dgm:prSet presAssocID="{7FB2CD92-5680-4BAB-9D35-86E4115C1062}" presName="background3" presStyleLbl="node3" presStyleIdx="0" presStyleCnt="9"/>
      <dgm:spPr/>
    </dgm:pt>
    <dgm:pt modelId="{75DB0B83-75FA-4B14-8214-BA5283CCF7B5}" type="pres">
      <dgm:prSet presAssocID="{7FB2CD92-5680-4BAB-9D35-86E4115C1062}" presName="text3" presStyleLbl="fgAcc3" presStyleIdx="0" presStyleCnt="9" custScaleY="392571">
        <dgm:presLayoutVars>
          <dgm:chPref val="3"/>
        </dgm:presLayoutVars>
      </dgm:prSet>
      <dgm:spPr/>
    </dgm:pt>
    <dgm:pt modelId="{43948378-4E5A-41F7-B548-1E90D28C71FA}" type="pres">
      <dgm:prSet presAssocID="{7FB2CD92-5680-4BAB-9D35-86E4115C1062}" presName="hierChild4" presStyleCnt="0"/>
      <dgm:spPr/>
    </dgm:pt>
    <dgm:pt modelId="{7A3665AA-C7A6-4252-B6ED-8D009672C4A9}" type="pres">
      <dgm:prSet presAssocID="{158CE103-17D7-41C9-AF56-0E165043410D}" presName="Name17" presStyleLbl="parChTrans1D3" presStyleIdx="1" presStyleCnt="9"/>
      <dgm:spPr/>
    </dgm:pt>
    <dgm:pt modelId="{D26AC40B-2194-4346-B9BD-9DB5C54F20F6}" type="pres">
      <dgm:prSet presAssocID="{F4698946-4A17-493B-B3F7-97C2E7D5FAE5}" presName="hierRoot3" presStyleCnt="0"/>
      <dgm:spPr/>
    </dgm:pt>
    <dgm:pt modelId="{DC40B071-C78E-4A7A-A2FA-56F376C04E79}" type="pres">
      <dgm:prSet presAssocID="{F4698946-4A17-493B-B3F7-97C2E7D5FAE5}" presName="composite3" presStyleCnt="0"/>
      <dgm:spPr/>
    </dgm:pt>
    <dgm:pt modelId="{00CF4383-3538-46D3-8A0C-82F0B5F02275}" type="pres">
      <dgm:prSet presAssocID="{F4698946-4A17-493B-B3F7-97C2E7D5FAE5}" presName="background3" presStyleLbl="node3" presStyleIdx="1" presStyleCnt="9"/>
      <dgm:spPr/>
    </dgm:pt>
    <dgm:pt modelId="{459AC4F6-10E0-47C4-91F0-256BC1CBBB55}" type="pres">
      <dgm:prSet presAssocID="{F4698946-4A17-493B-B3F7-97C2E7D5FAE5}" presName="text3" presStyleLbl="fgAcc3" presStyleIdx="1" presStyleCnt="9" custScaleY="399480">
        <dgm:presLayoutVars>
          <dgm:chPref val="3"/>
        </dgm:presLayoutVars>
      </dgm:prSet>
      <dgm:spPr/>
    </dgm:pt>
    <dgm:pt modelId="{1B66D25E-4ADF-4FF2-BC6B-4835C94AA00B}" type="pres">
      <dgm:prSet presAssocID="{F4698946-4A17-493B-B3F7-97C2E7D5FAE5}" presName="hierChild4" presStyleCnt="0"/>
      <dgm:spPr/>
    </dgm:pt>
    <dgm:pt modelId="{571A445D-C7DF-4090-A65A-9FBFC5C897B9}" type="pres">
      <dgm:prSet presAssocID="{B92FEF6D-8FBD-4F16-A5F8-98579D598F4C}" presName="Name10" presStyleLbl="parChTrans1D2" presStyleIdx="1" presStyleCnt="5"/>
      <dgm:spPr/>
    </dgm:pt>
    <dgm:pt modelId="{2C5FB359-8104-4C7C-A7F3-80DB3C76BBDD}" type="pres">
      <dgm:prSet presAssocID="{385B8916-F27A-4EE9-BB77-06AD14E360FC}" presName="hierRoot2" presStyleCnt="0"/>
      <dgm:spPr/>
    </dgm:pt>
    <dgm:pt modelId="{062AC55C-6235-458C-A0A0-0462DC51EC06}" type="pres">
      <dgm:prSet presAssocID="{385B8916-F27A-4EE9-BB77-06AD14E360FC}" presName="composite2" presStyleCnt="0"/>
      <dgm:spPr/>
    </dgm:pt>
    <dgm:pt modelId="{C637DAF3-C55E-4914-A22D-E2680F66EE10}" type="pres">
      <dgm:prSet presAssocID="{385B8916-F27A-4EE9-BB77-06AD14E360FC}" presName="background2" presStyleLbl="node2" presStyleIdx="1" presStyleCnt="5"/>
      <dgm:spPr/>
    </dgm:pt>
    <dgm:pt modelId="{815D4E00-4E37-4B84-A3A8-52E05E0BDDE1}" type="pres">
      <dgm:prSet presAssocID="{385B8916-F27A-4EE9-BB77-06AD14E360FC}" presName="text2" presStyleLbl="fgAcc2" presStyleIdx="1" presStyleCnt="5" custScaleX="156578" custScaleY="255545">
        <dgm:presLayoutVars>
          <dgm:chPref val="3"/>
        </dgm:presLayoutVars>
      </dgm:prSet>
      <dgm:spPr/>
    </dgm:pt>
    <dgm:pt modelId="{04CD1535-E34D-4588-B9D6-455313F5DDD8}" type="pres">
      <dgm:prSet presAssocID="{385B8916-F27A-4EE9-BB77-06AD14E360FC}" presName="hierChild3" presStyleCnt="0"/>
      <dgm:spPr/>
    </dgm:pt>
    <dgm:pt modelId="{F4C6CAE2-1F83-4E72-8996-661835CF40AA}" type="pres">
      <dgm:prSet presAssocID="{9B1C5F7C-913B-43BF-BA61-F45E324FB186}" presName="Name17" presStyleLbl="parChTrans1D3" presStyleIdx="2" presStyleCnt="9"/>
      <dgm:spPr/>
    </dgm:pt>
    <dgm:pt modelId="{C4A8C26B-8459-4791-B4CC-F597E66C4EAE}" type="pres">
      <dgm:prSet presAssocID="{FA0FFE37-802C-4158-B746-64960FE2A217}" presName="hierRoot3" presStyleCnt="0"/>
      <dgm:spPr/>
    </dgm:pt>
    <dgm:pt modelId="{C5AC0046-3CD7-46D6-8A2C-0366BDA5EC30}" type="pres">
      <dgm:prSet presAssocID="{FA0FFE37-802C-4158-B746-64960FE2A217}" presName="composite3" presStyleCnt="0"/>
      <dgm:spPr/>
    </dgm:pt>
    <dgm:pt modelId="{0BEF9DAA-2F67-4259-A1B8-D1585396B70F}" type="pres">
      <dgm:prSet presAssocID="{FA0FFE37-802C-4158-B746-64960FE2A217}" presName="background3" presStyleLbl="node3" presStyleIdx="2" presStyleCnt="9"/>
      <dgm:spPr/>
    </dgm:pt>
    <dgm:pt modelId="{1DDAAFF5-38D6-4FFE-BA6F-0CE24E4C670E}" type="pres">
      <dgm:prSet presAssocID="{FA0FFE37-802C-4158-B746-64960FE2A217}" presName="text3" presStyleLbl="fgAcc3" presStyleIdx="2" presStyleCnt="9" custScaleY="406336">
        <dgm:presLayoutVars>
          <dgm:chPref val="3"/>
        </dgm:presLayoutVars>
      </dgm:prSet>
      <dgm:spPr/>
    </dgm:pt>
    <dgm:pt modelId="{E9C57545-7153-4B86-A91F-491682E094EA}" type="pres">
      <dgm:prSet presAssocID="{FA0FFE37-802C-4158-B746-64960FE2A217}" presName="hierChild4" presStyleCnt="0"/>
      <dgm:spPr/>
    </dgm:pt>
    <dgm:pt modelId="{8F2B84FC-B76E-46A6-A6ED-B1A5773528D8}" type="pres">
      <dgm:prSet presAssocID="{77759212-D7E7-455B-B2DE-50BE327289F3}" presName="Name17" presStyleLbl="parChTrans1D3" presStyleIdx="3" presStyleCnt="9"/>
      <dgm:spPr/>
    </dgm:pt>
    <dgm:pt modelId="{2F203CD3-AB3B-4448-970E-9C314834E996}" type="pres">
      <dgm:prSet presAssocID="{084086DF-3D2B-4FA7-88A6-9DC222D1A1F0}" presName="hierRoot3" presStyleCnt="0"/>
      <dgm:spPr/>
    </dgm:pt>
    <dgm:pt modelId="{A72AA024-63F2-4D0E-AE4B-B8ADC5EA2213}" type="pres">
      <dgm:prSet presAssocID="{084086DF-3D2B-4FA7-88A6-9DC222D1A1F0}" presName="composite3" presStyleCnt="0"/>
      <dgm:spPr/>
    </dgm:pt>
    <dgm:pt modelId="{8D29C419-047C-40EC-B215-66E4D4740770}" type="pres">
      <dgm:prSet presAssocID="{084086DF-3D2B-4FA7-88A6-9DC222D1A1F0}" presName="background3" presStyleLbl="node3" presStyleIdx="3" presStyleCnt="9"/>
      <dgm:spPr/>
    </dgm:pt>
    <dgm:pt modelId="{B24F83E9-2EE2-4978-9ED9-785D73B75EB1}" type="pres">
      <dgm:prSet presAssocID="{084086DF-3D2B-4FA7-88A6-9DC222D1A1F0}" presName="text3" presStyleLbl="fgAcc3" presStyleIdx="3" presStyleCnt="9" custScaleY="414072">
        <dgm:presLayoutVars>
          <dgm:chPref val="3"/>
        </dgm:presLayoutVars>
      </dgm:prSet>
      <dgm:spPr/>
    </dgm:pt>
    <dgm:pt modelId="{EC08F60A-909F-4CE9-986F-C57F6C877636}" type="pres">
      <dgm:prSet presAssocID="{084086DF-3D2B-4FA7-88A6-9DC222D1A1F0}" presName="hierChild4" presStyleCnt="0"/>
      <dgm:spPr/>
    </dgm:pt>
    <dgm:pt modelId="{7D63185B-3068-40D4-B9C0-D00CE69142EF}" type="pres">
      <dgm:prSet presAssocID="{9F69A31E-DBC0-4FF1-9BAF-68C2252BFBF3}" presName="Name10" presStyleLbl="parChTrans1D2" presStyleIdx="2" presStyleCnt="5"/>
      <dgm:spPr/>
    </dgm:pt>
    <dgm:pt modelId="{66D726AB-1823-4221-9C81-61EF32D91D42}" type="pres">
      <dgm:prSet presAssocID="{E68C5712-AB1B-4CD8-865F-F0A6EBF94ABB}" presName="hierRoot2" presStyleCnt="0"/>
      <dgm:spPr/>
    </dgm:pt>
    <dgm:pt modelId="{CE9CE71A-6369-4676-BD18-08872A3496D8}" type="pres">
      <dgm:prSet presAssocID="{E68C5712-AB1B-4CD8-865F-F0A6EBF94ABB}" presName="composite2" presStyleCnt="0"/>
      <dgm:spPr/>
    </dgm:pt>
    <dgm:pt modelId="{35143C54-BEF2-4F65-9DFC-5CDC56215A6F}" type="pres">
      <dgm:prSet presAssocID="{E68C5712-AB1B-4CD8-865F-F0A6EBF94ABB}" presName="background2" presStyleLbl="node2" presStyleIdx="2" presStyleCnt="5"/>
      <dgm:spPr/>
    </dgm:pt>
    <dgm:pt modelId="{8F590845-A6B7-4E15-88F5-726E778DB817}" type="pres">
      <dgm:prSet presAssocID="{E68C5712-AB1B-4CD8-865F-F0A6EBF94ABB}" presName="text2" presStyleLbl="fgAcc2" presStyleIdx="2" presStyleCnt="5" custScaleX="141503" custScaleY="249942">
        <dgm:presLayoutVars>
          <dgm:chPref val="3"/>
        </dgm:presLayoutVars>
      </dgm:prSet>
      <dgm:spPr/>
    </dgm:pt>
    <dgm:pt modelId="{37D2AFB2-0BF4-45EF-928A-B490F42A2D9B}" type="pres">
      <dgm:prSet presAssocID="{E68C5712-AB1B-4CD8-865F-F0A6EBF94ABB}" presName="hierChild3" presStyleCnt="0"/>
      <dgm:spPr/>
    </dgm:pt>
    <dgm:pt modelId="{4B05A877-3FB8-4A9F-9C4B-D3FD0FBABEEE}" type="pres">
      <dgm:prSet presAssocID="{EAB2E473-A19C-4D72-A245-6651C34CF179}" presName="Name17" presStyleLbl="parChTrans1D3" presStyleIdx="4" presStyleCnt="9"/>
      <dgm:spPr/>
    </dgm:pt>
    <dgm:pt modelId="{EACEE073-7FFF-4039-BEAF-8FC28EC1AFC0}" type="pres">
      <dgm:prSet presAssocID="{17815C86-7901-430F-B7F9-BD522C2E8B6E}" presName="hierRoot3" presStyleCnt="0"/>
      <dgm:spPr/>
    </dgm:pt>
    <dgm:pt modelId="{75A9309E-4FA3-47DE-98AA-1B1D51F8A4FD}" type="pres">
      <dgm:prSet presAssocID="{17815C86-7901-430F-B7F9-BD522C2E8B6E}" presName="composite3" presStyleCnt="0"/>
      <dgm:spPr/>
    </dgm:pt>
    <dgm:pt modelId="{415B0E5B-DAD6-42EB-B64B-07AAFD68C52F}" type="pres">
      <dgm:prSet presAssocID="{17815C86-7901-430F-B7F9-BD522C2E8B6E}" presName="background3" presStyleLbl="node3" presStyleIdx="4" presStyleCnt="9"/>
      <dgm:spPr/>
    </dgm:pt>
    <dgm:pt modelId="{C7139EDB-CC57-467B-A373-D81FAE4B27DF}" type="pres">
      <dgm:prSet presAssocID="{17815C86-7901-430F-B7F9-BD522C2E8B6E}" presName="text3" presStyleLbl="fgAcc3" presStyleIdx="4" presStyleCnt="9" custScaleY="418423">
        <dgm:presLayoutVars>
          <dgm:chPref val="3"/>
        </dgm:presLayoutVars>
      </dgm:prSet>
      <dgm:spPr/>
    </dgm:pt>
    <dgm:pt modelId="{3D40673E-E07D-4381-A735-4410A9F6B1F8}" type="pres">
      <dgm:prSet presAssocID="{17815C86-7901-430F-B7F9-BD522C2E8B6E}" presName="hierChild4" presStyleCnt="0"/>
      <dgm:spPr/>
    </dgm:pt>
    <dgm:pt modelId="{14C10F7E-1BC7-4C2B-B02D-5F2864C8ADA8}" type="pres">
      <dgm:prSet presAssocID="{0EFADBC4-33C7-4D09-AA52-B5103BB35A3B}" presName="Name17" presStyleLbl="parChTrans1D3" presStyleIdx="5" presStyleCnt="9"/>
      <dgm:spPr/>
    </dgm:pt>
    <dgm:pt modelId="{DAD5CC6F-4B8D-45A3-A4C7-5C07EB21992D}" type="pres">
      <dgm:prSet presAssocID="{854F9E18-9DAA-4C47-955F-C0885ADDE54B}" presName="hierRoot3" presStyleCnt="0"/>
      <dgm:spPr/>
    </dgm:pt>
    <dgm:pt modelId="{D5056A6E-1FAF-447C-A2F6-C89D790DEB6D}" type="pres">
      <dgm:prSet presAssocID="{854F9E18-9DAA-4C47-955F-C0885ADDE54B}" presName="composite3" presStyleCnt="0"/>
      <dgm:spPr/>
    </dgm:pt>
    <dgm:pt modelId="{B4E01F3F-8C59-4A7C-A880-D16CE72F4E39}" type="pres">
      <dgm:prSet presAssocID="{854F9E18-9DAA-4C47-955F-C0885ADDE54B}" presName="background3" presStyleLbl="node3" presStyleIdx="5" presStyleCnt="9"/>
      <dgm:spPr/>
    </dgm:pt>
    <dgm:pt modelId="{E61511F2-31C1-44C0-BF82-CCEE2F95EC10}" type="pres">
      <dgm:prSet presAssocID="{854F9E18-9DAA-4C47-955F-C0885ADDE54B}" presName="text3" presStyleLbl="fgAcc3" presStyleIdx="5" presStyleCnt="9" custScaleY="418424">
        <dgm:presLayoutVars>
          <dgm:chPref val="3"/>
        </dgm:presLayoutVars>
      </dgm:prSet>
      <dgm:spPr/>
    </dgm:pt>
    <dgm:pt modelId="{7220B29A-2D49-4A0C-99A3-C2D3275EED91}" type="pres">
      <dgm:prSet presAssocID="{854F9E18-9DAA-4C47-955F-C0885ADDE54B}" presName="hierChild4" presStyleCnt="0"/>
      <dgm:spPr/>
    </dgm:pt>
    <dgm:pt modelId="{EFA59557-9481-4C53-B5B9-40BDDEA80061}" type="pres">
      <dgm:prSet presAssocID="{9B9B347A-D2FA-419D-9DF2-0EDE4300E3DD}" presName="Name17" presStyleLbl="parChTrans1D3" presStyleIdx="6" presStyleCnt="9"/>
      <dgm:spPr/>
    </dgm:pt>
    <dgm:pt modelId="{53E05CEF-993F-4C58-81F4-ACE04C420991}" type="pres">
      <dgm:prSet presAssocID="{572638EB-6D2D-4BDC-BF48-7443238D8646}" presName="hierRoot3" presStyleCnt="0"/>
      <dgm:spPr/>
    </dgm:pt>
    <dgm:pt modelId="{EE038AD9-5E63-4269-AD10-0A81F514B7C2}" type="pres">
      <dgm:prSet presAssocID="{572638EB-6D2D-4BDC-BF48-7443238D8646}" presName="composite3" presStyleCnt="0"/>
      <dgm:spPr/>
    </dgm:pt>
    <dgm:pt modelId="{AA698855-FA29-4DB0-82EE-B2FD2A701115}" type="pres">
      <dgm:prSet presAssocID="{572638EB-6D2D-4BDC-BF48-7443238D8646}" presName="background3" presStyleLbl="node3" presStyleIdx="6" presStyleCnt="9"/>
      <dgm:spPr/>
    </dgm:pt>
    <dgm:pt modelId="{1BB1C04D-0E65-4CBD-8867-887C3399D653}" type="pres">
      <dgm:prSet presAssocID="{572638EB-6D2D-4BDC-BF48-7443238D8646}" presName="text3" presStyleLbl="fgAcc3" presStyleIdx="6" presStyleCnt="9" custScaleY="418424">
        <dgm:presLayoutVars>
          <dgm:chPref val="3"/>
        </dgm:presLayoutVars>
      </dgm:prSet>
      <dgm:spPr/>
    </dgm:pt>
    <dgm:pt modelId="{4BC4CB90-0237-4194-ADE0-737B1B57B97B}" type="pres">
      <dgm:prSet presAssocID="{572638EB-6D2D-4BDC-BF48-7443238D8646}" presName="hierChild4" presStyleCnt="0"/>
      <dgm:spPr/>
    </dgm:pt>
    <dgm:pt modelId="{1824C1FC-A2AF-4F13-9AAC-B3E64E098DE4}" type="pres">
      <dgm:prSet presAssocID="{A273734F-30AE-408F-971A-843B24C50EE9}" presName="Name10" presStyleLbl="parChTrans1D2" presStyleIdx="3" presStyleCnt="5"/>
      <dgm:spPr/>
    </dgm:pt>
    <dgm:pt modelId="{7326486C-8E35-4255-978E-16DFB0497D69}" type="pres">
      <dgm:prSet presAssocID="{12DADDCA-F0B6-44AA-93D6-C6B149503E4C}" presName="hierRoot2" presStyleCnt="0"/>
      <dgm:spPr/>
    </dgm:pt>
    <dgm:pt modelId="{44ECD5DC-191D-4B26-B4E0-3CBA8ADA7072}" type="pres">
      <dgm:prSet presAssocID="{12DADDCA-F0B6-44AA-93D6-C6B149503E4C}" presName="composite2" presStyleCnt="0"/>
      <dgm:spPr/>
    </dgm:pt>
    <dgm:pt modelId="{42D49478-B07F-43DC-98F6-528455DB9950}" type="pres">
      <dgm:prSet presAssocID="{12DADDCA-F0B6-44AA-93D6-C6B149503E4C}" presName="background2" presStyleLbl="node2" presStyleIdx="3" presStyleCnt="5"/>
      <dgm:spPr/>
    </dgm:pt>
    <dgm:pt modelId="{AB1ECBA5-123F-4935-B215-B10F8F7F68CB}" type="pres">
      <dgm:prSet presAssocID="{12DADDCA-F0B6-44AA-93D6-C6B149503E4C}" presName="text2" presStyleLbl="fgAcc2" presStyleIdx="3" presStyleCnt="5" custScaleX="163317" custScaleY="259452" custLinFactNeighborX="-1">
        <dgm:presLayoutVars>
          <dgm:chPref val="3"/>
        </dgm:presLayoutVars>
      </dgm:prSet>
      <dgm:spPr/>
    </dgm:pt>
    <dgm:pt modelId="{F18C0E3F-0957-4F00-8464-A5D1BEF48DBB}" type="pres">
      <dgm:prSet presAssocID="{12DADDCA-F0B6-44AA-93D6-C6B149503E4C}" presName="hierChild3" presStyleCnt="0"/>
      <dgm:spPr/>
    </dgm:pt>
    <dgm:pt modelId="{8654C9F8-14AF-4AA3-90BB-937803CB8783}" type="pres">
      <dgm:prSet presAssocID="{4C87457F-D8FE-4353-BDDD-C00369D540CC}" presName="Name17" presStyleLbl="parChTrans1D3" presStyleIdx="7" presStyleCnt="9"/>
      <dgm:spPr/>
    </dgm:pt>
    <dgm:pt modelId="{3D40628D-8BF6-4A22-9E37-05CD22621D65}" type="pres">
      <dgm:prSet presAssocID="{1E0108A4-4F8E-4EAA-BF38-113FFF834787}" presName="hierRoot3" presStyleCnt="0"/>
      <dgm:spPr/>
    </dgm:pt>
    <dgm:pt modelId="{A41BA38B-9E1B-46B5-A885-A9119AB001EF}" type="pres">
      <dgm:prSet presAssocID="{1E0108A4-4F8E-4EAA-BF38-113FFF834787}" presName="composite3" presStyleCnt="0"/>
      <dgm:spPr/>
    </dgm:pt>
    <dgm:pt modelId="{187F3E21-7B46-41D8-935E-E89DC2CEF7C5}" type="pres">
      <dgm:prSet presAssocID="{1E0108A4-4F8E-4EAA-BF38-113FFF834787}" presName="background3" presStyleLbl="node3" presStyleIdx="7" presStyleCnt="9"/>
      <dgm:spPr/>
    </dgm:pt>
    <dgm:pt modelId="{43288958-9B41-4871-A222-23BD6D7FDDFA}" type="pres">
      <dgm:prSet presAssocID="{1E0108A4-4F8E-4EAA-BF38-113FFF834787}" presName="text3" presStyleLbl="fgAcc3" presStyleIdx="7" presStyleCnt="9" custScaleY="413199">
        <dgm:presLayoutVars>
          <dgm:chPref val="3"/>
        </dgm:presLayoutVars>
      </dgm:prSet>
      <dgm:spPr/>
    </dgm:pt>
    <dgm:pt modelId="{FB619CBF-7E3B-4EC4-A089-85D234F213B8}" type="pres">
      <dgm:prSet presAssocID="{1E0108A4-4F8E-4EAA-BF38-113FFF834787}" presName="hierChild4" presStyleCnt="0"/>
      <dgm:spPr/>
    </dgm:pt>
    <dgm:pt modelId="{EDA39AFF-0044-4A05-BBF3-C8E138E67CA2}" type="pres">
      <dgm:prSet presAssocID="{B70AE543-9376-4490-912E-22704100917E}" presName="Name17" presStyleLbl="parChTrans1D3" presStyleIdx="8" presStyleCnt="9"/>
      <dgm:spPr/>
    </dgm:pt>
    <dgm:pt modelId="{CD11FF2B-960A-4D81-95B2-20DD7A660AA5}" type="pres">
      <dgm:prSet presAssocID="{0D02D6BB-D4EC-421B-A3E8-4082E8A78780}" presName="hierRoot3" presStyleCnt="0"/>
      <dgm:spPr/>
    </dgm:pt>
    <dgm:pt modelId="{E3CD61D8-D6DA-4958-A268-C5F6680F403E}" type="pres">
      <dgm:prSet presAssocID="{0D02D6BB-D4EC-421B-A3E8-4082E8A78780}" presName="composite3" presStyleCnt="0"/>
      <dgm:spPr/>
    </dgm:pt>
    <dgm:pt modelId="{9E776310-8A80-4B3D-BB9A-2A3386F6CED7}" type="pres">
      <dgm:prSet presAssocID="{0D02D6BB-D4EC-421B-A3E8-4082E8A78780}" presName="background3" presStyleLbl="node3" presStyleIdx="8" presStyleCnt="9"/>
      <dgm:spPr/>
    </dgm:pt>
    <dgm:pt modelId="{C80CB695-E0FD-4374-A297-30C86E8E0A83}" type="pres">
      <dgm:prSet presAssocID="{0D02D6BB-D4EC-421B-A3E8-4082E8A78780}" presName="text3" presStyleLbl="fgAcc3" presStyleIdx="8" presStyleCnt="9" custScaleY="401147">
        <dgm:presLayoutVars>
          <dgm:chPref val="3"/>
        </dgm:presLayoutVars>
      </dgm:prSet>
      <dgm:spPr/>
    </dgm:pt>
    <dgm:pt modelId="{9D63E573-3909-443A-90A0-DBC9E98186DC}" type="pres">
      <dgm:prSet presAssocID="{0D02D6BB-D4EC-421B-A3E8-4082E8A78780}" presName="hierChild4" presStyleCnt="0"/>
      <dgm:spPr/>
    </dgm:pt>
    <dgm:pt modelId="{8ECE5F6D-8087-42D6-AFAE-43537EA64363}" type="pres">
      <dgm:prSet presAssocID="{34593A12-9AB4-40BB-AAB0-1A07D5A18EF3}" presName="Name10" presStyleLbl="parChTrans1D2" presStyleIdx="4" presStyleCnt="5"/>
      <dgm:spPr/>
    </dgm:pt>
    <dgm:pt modelId="{F6BBC7EF-AC59-44EB-BDA4-6AA1F5887AD1}" type="pres">
      <dgm:prSet presAssocID="{36456605-EFD4-4563-9B53-CE3DC888C6DA}" presName="hierRoot2" presStyleCnt="0"/>
      <dgm:spPr/>
    </dgm:pt>
    <dgm:pt modelId="{F5935F38-3801-4925-AEE3-BFA91F780C61}" type="pres">
      <dgm:prSet presAssocID="{36456605-EFD4-4563-9B53-CE3DC888C6DA}" presName="composite2" presStyleCnt="0"/>
      <dgm:spPr/>
    </dgm:pt>
    <dgm:pt modelId="{E83BC182-0824-446D-BB37-5101DF074912}" type="pres">
      <dgm:prSet presAssocID="{36456605-EFD4-4563-9B53-CE3DC888C6DA}" presName="background2" presStyleLbl="node2" presStyleIdx="4" presStyleCnt="5"/>
      <dgm:spPr/>
    </dgm:pt>
    <dgm:pt modelId="{79A459DE-CB09-4031-BA4D-BCDF9C87F9E1}" type="pres">
      <dgm:prSet presAssocID="{36456605-EFD4-4563-9B53-CE3DC888C6DA}" presName="text2" presStyleLbl="fgAcc2" presStyleIdx="4" presStyleCnt="5" custScaleX="139625" custScaleY="236456">
        <dgm:presLayoutVars>
          <dgm:chPref val="3"/>
        </dgm:presLayoutVars>
      </dgm:prSet>
      <dgm:spPr/>
    </dgm:pt>
    <dgm:pt modelId="{C6DDBA03-6728-46D9-AB15-BD0438FA6A63}" type="pres">
      <dgm:prSet presAssocID="{36456605-EFD4-4563-9B53-CE3DC888C6DA}" presName="hierChild3" presStyleCnt="0"/>
      <dgm:spPr/>
    </dgm:pt>
  </dgm:ptLst>
  <dgm:cxnLst>
    <dgm:cxn modelId="{45C67700-05A9-4554-AD44-10044C93F688}" type="presOf" srcId="{17815C86-7901-430F-B7F9-BD522C2E8B6E}" destId="{C7139EDB-CC57-467B-A373-D81FAE4B27DF}" srcOrd="0" destOrd="0" presId="urn:microsoft.com/office/officeart/2005/8/layout/hierarchy1"/>
    <dgm:cxn modelId="{29934F27-5AB8-4369-8F3F-0839343AD029}" srcId="{E68C5712-AB1B-4CD8-865F-F0A6EBF94ABB}" destId="{854F9E18-9DAA-4C47-955F-C0885ADDE54B}" srcOrd="1" destOrd="0" parTransId="{0EFADBC4-33C7-4D09-AA52-B5103BB35A3B}" sibTransId="{7BEEB6EB-CCED-4538-831D-AA745F73822B}"/>
    <dgm:cxn modelId="{BC6D202F-F0A4-48DB-A472-E4ADCE3078AE}" type="presOf" srcId="{0EFADBC4-33C7-4D09-AA52-B5103BB35A3B}" destId="{14C10F7E-1BC7-4C2B-B02D-5F2864C8ADA8}" srcOrd="0" destOrd="0" presId="urn:microsoft.com/office/officeart/2005/8/layout/hierarchy1"/>
    <dgm:cxn modelId="{71822138-D63C-4275-97C7-AE7E4E8429A3}" srcId="{94F8D127-4212-411D-94E5-93AE8366B3C0}" destId="{700E9697-669A-4AF8-896F-A2B4EEBA90F0}" srcOrd="0" destOrd="0" parTransId="{6BF05586-F9E3-4EF6-9B3B-9CF6067852BB}" sibTransId="{0F8766AA-6095-4856-98F6-A30F49571C00}"/>
    <dgm:cxn modelId="{B0E0EA39-8B6A-45F4-9C34-67330D75CA5C}" type="presOf" srcId="{E68C5712-AB1B-4CD8-865F-F0A6EBF94ABB}" destId="{8F590845-A6B7-4E15-88F5-726E778DB817}" srcOrd="0" destOrd="0" presId="urn:microsoft.com/office/officeart/2005/8/layout/hierarchy1"/>
    <dgm:cxn modelId="{50B7193C-40D4-444A-AB5A-DE48C9FDAB2E}" type="presOf" srcId="{94F8D127-4212-411D-94E5-93AE8366B3C0}" destId="{5CA71ADB-C239-4DFB-A148-18154AF118D9}" srcOrd="0" destOrd="0" presId="urn:microsoft.com/office/officeart/2005/8/layout/hierarchy1"/>
    <dgm:cxn modelId="{84691462-7AC9-42FF-AE31-4F39674A9D7A}" type="presOf" srcId="{12DADDCA-F0B6-44AA-93D6-C6B149503E4C}" destId="{AB1ECBA5-123F-4935-B215-B10F8F7F68CB}" srcOrd="0" destOrd="0" presId="urn:microsoft.com/office/officeart/2005/8/layout/hierarchy1"/>
    <dgm:cxn modelId="{D95FD362-4208-4635-A4BB-2A3C226446E4}" srcId="{385B8916-F27A-4EE9-BB77-06AD14E360FC}" destId="{084086DF-3D2B-4FA7-88A6-9DC222D1A1F0}" srcOrd="1" destOrd="0" parTransId="{77759212-D7E7-455B-B2DE-50BE327289F3}" sibTransId="{FFA00A01-21F5-45DB-97F8-2940E033500D}"/>
    <dgm:cxn modelId="{5EAE2966-C4BE-43A0-866B-44B1B365B677}" type="presOf" srcId="{9F69A31E-DBC0-4FF1-9BAF-68C2252BFBF3}" destId="{7D63185B-3068-40D4-B9C0-D00CE69142EF}" srcOrd="0" destOrd="0" presId="urn:microsoft.com/office/officeart/2005/8/layout/hierarchy1"/>
    <dgm:cxn modelId="{126EDE46-4A85-4A5E-AF3A-9B8D3959DE19}" srcId="{A1FFEC8E-8028-4889-BFEF-4E2951AC70F1}" destId="{7FB2CD92-5680-4BAB-9D35-86E4115C1062}" srcOrd="0" destOrd="0" parTransId="{BD6347EA-7583-4C42-812F-46504E1D27E4}" sibTransId="{A22B8EDC-E02D-4E70-8228-CBC70F71CBF6}"/>
    <dgm:cxn modelId="{E9CB4069-2C5B-4BCE-9A1E-56420DC65E0F}" type="presOf" srcId="{1E0108A4-4F8E-4EAA-BF38-113FFF834787}" destId="{43288958-9B41-4871-A222-23BD6D7FDDFA}" srcOrd="0" destOrd="0" presId="urn:microsoft.com/office/officeart/2005/8/layout/hierarchy1"/>
    <dgm:cxn modelId="{E2A2776D-8CA9-4E7A-B888-33E4EBF2F82E}" type="presOf" srcId="{854F9E18-9DAA-4C47-955F-C0885ADDE54B}" destId="{E61511F2-31C1-44C0-BF82-CCEE2F95EC10}" srcOrd="0" destOrd="0" presId="urn:microsoft.com/office/officeart/2005/8/layout/hierarchy1"/>
    <dgm:cxn modelId="{F5C7D26D-1FAC-4848-A1E0-9F7CCDD910CA}" srcId="{12DADDCA-F0B6-44AA-93D6-C6B149503E4C}" destId="{1E0108A4-4F8E-4EAA-BF38-113FFF834787}" srcOrd="0" destOrd="0" parTransId="{4C87457F-D8FE-4353-BDDD-C00369D540CC}" sibTransId="{636F11F1-A18C-4259-8220-1637C74631E8}"/>
    <dgm:cxn modelId="{A050E06F-593B-4DCA-99BA-563E549E0607}" type="presOf" srcId="{0D02D6BB-D4EC-421B-A3E8-4082E8A78780}" destId="{C80CB695-E0FD-4374-A297-30C86E8E0A83}" srcOrd="0" destOrd="0" presId="urn:microsoft.com/office/officeart/2005/8/layout/hierarchy1"/>
    <dgm:cxn modelId="{85153A72-E900-4DA5-9A9D-2903715BE552}" type="presOf" srcId="{77759212-D7E7-455B-B2DE-50BE327289F3}" destId="{8F2B84FC-B76E-46A6-A6ED-B1A5773528D8}" srcOrd="0" destOrd="0" presId="urn:microsoft.com/office/officeart/2005/8/layout/hierarchy1"/>
    <dgm:cxn modelId="{B197BC7A-01C8-471F-850D-6C314D2E097F}" type="presOf" srcId="{BD6347EA-7583-4C42-812F-46504E1D27E4}" destId="{0D6D7AF0-82AB-44CE-B0A8-C12A2CFF8B44}" srcOrd="0" destOrd="0" presId="urn:microsoft.com/office/officeart/2005/8/layout/hierarchy1"/>
    <dgm:cxn modelId="{062CAE7D-7988-4681-B489-BD938AC11AE3}" type="presOf" srcId="{F4698946-4A17-493B-B3F7-97C2E7D5FAE5}" destId="{459AC4F6-10E0-47C4-91F0-256BC1CBBB55}" srcOrd="0" destOrd="0" presId="urn:microsoft.com/office/officeart/2005/8/layout/hierarchy1"/>
    <dgm:cxn modelId="{7254ED7F-6499-43AD-8E56-35406E256617}" type="presOf" srcId="{36456605-EFD4-4563-9B53-CE3DC888C6DA}" destId="{79A459DE-CB09-4031-BA4D-BCDF9C87F9E1}" srcOrd="0" destOrd="0" presId="urn:microsoft.com/office/officeart/2005/8/layout/hierarchy1"/>
    <dgm:cxn modelId="{FC896984-8E99-49F9-A462-1878B21CA062}" srcId="{700E9697-669A-4AF8-896F-A2B4EEBA90F0}" destId="{A1FFEC8E-8028-4889-BFEF-4E2951AC70F1}" srcOrd="0" destOrd="0" parTransId="{E3A18134-6B7C-4538-A261-0BFA25F32125}" sibTransId="{A0FE2E7A-F9EC-4B2C-A7EF-DCEB73364593}"/>
    <dgm:cxn modelId="{3D994F86-7DD1-490B-AE06-5FC505785B69}" srcId="{12DADDCA-F0B6-44AA-93D6-C6B149503E4C}" destId="{0D02D6BB-D4EC-421B-A3E8-4082E8A78780}" srcOrd="1" destOrd="0" parTransId="{B70AE543-9376-4490-912E-22704100917E}" sibTransId="{B438CE4A-4FC5-4A7C-A0E3-8FC692DFC613}"/>
    <dgm:cxn modelId="{18BA6F86-A8EE-4817-A09B-3926FC86C2CA}" type="presOf" srcId="{158CE103-17D7-41C9-AF56-0E165043410D}" destId="{7A3665AA-C7A6-4252-B6ED-8D009672C4A9}" srcOrd="0" destOrd="0" presId="urn:microsoft.com/office/officeart/2005/8/layout/hierarchy1"/>
    <dgm:cxn modelId="{1404BF86-C270-43A6-92A5-EA9C260EF62B}" srcId="{700E9697-669A-4AF8-896F-A2B4EEBA90F0}" destId="{E68C5712-AB1B-4CD8-865F-F0A6EBF94ABB}" srcOrd="2" destOrd="0" parTransId="{9F69A31E-DBC0-4FF1-9BAF-68C2252BFBF3}" sibTransId="{27206E82-879A-4385-862B-85EE6E1977B8}"/>
    <dgm:cxn modelId="{E592B496-9B2A-4E70-90A8-639B25B7EB2C}" srcId="{A1FFEC8E-8028-4889-BFEF-4E2951AC70F1}" destId="{F4698946-4A17-493B-B3F7-97C2E7D5FAE5}" srcOrd="1" destOrd="0" parTransId="{158CE103-17D7-41C9-AF56-0E165043410D}" sibTransId="{21DAE276-7A50-44AC-9F25-3464EC6EDD88}"/>
    <dgm:cxn modelId="{B81BE499-9B50-4189-ADBD-C701EBC08D1B}" type="presOf" srcId="{B92FEF6D-8FBD-4F16-A5F8-98579D598F4C}" destId="{571A445D-C7DF-4090-A65A-9FBFC5C897B9}" srcOrd="0" destOrd="0" presId="urn:microsoft.com/office/officeart/2005/8/layout/hierarchy1"/>
    <dgm:cxn modelId="{3F72E49A-B1B9-4719-B5B8-7240C3CDF4BE}" type="presOf" srcId="{9B9B347A-D2FA-419D-9DF2-0EDE4300E3DD}" destId="{EFA59557-9481-4C53-B5B9-40BDDEA80061}" srcOrd="0" destOrd="0" presId="urn:microsoft.com/office/officeart/2005/8/layout/hierarchy1"/>
    <dgm:cxn modelId="{B6A5389F-3A21-43B7-82BB-533CB1ABE958}" srcId="{E68C5712-AB1B-4CD8-865F-F0A6EBF94ABB}" destId="{572638EB-6D2D-4BDC-BF48-7443238D8646}" srcOrd="2" destOrd="0" parTransId="{9B9B347A-D2FA-419D-9DF2-0EDE4300E3DD}" sibTransId="{59455701-B1B0-47A1-AFBF-B90BED1ADA9D}"/>
    <dgm:cxn modelId="{717BC0A6-EF1D-4DA0-8639-148EA4C3281A}" type="presOf" srcId="{A273734F-30AE-408F-971A-843B24C50EE9}" destId="{1824C1FC-A2AF-4F13-9AAC-B3E64E098DE4}" srcOrd="0" destOrd="0" presId="urn:microsoft.com/office/officeart/2005/8/layout/hierarchy1"/>
    <dgm:cxn modelId="{FD7E7DA7-E098-41F6-AAF5-BFB3BA8FA791}" type="presOf" srcId="{FA0FFE37-802C-4158-B746-64960FE2A217}" destId="{1DDAAFF5-38D6-4FFE-BA6F-0CE24E4C670E}" srcOrd="0" destOrd="0" presId="urn:microsoft.com/office/officeart/2005/8/layout/hierarchy1"/>
    <dgm:cxn modelId="{43F844AE-BDAA-4A32-98E5-D26A35146FED}" type="presOf" srcId="{4C87457F-D8FE-4353-BDDD-C00369D540CC}" destId="{8654C9F8-14AF-4AA3-90BB-937803CB8783}" srcOrd="0" destOrd="0" presId="urn:microsoft.com/office/officeart/2005/8/layout/hierarchy1"/>
    <dgm:cxn modelId="{239F82BD-5D53-4964-B5E9-EC19F3D9F9B9}" type="presOf" srcId="{572638EB-6D2D-4BDC-BF48-7443238D8646}" destId="{1BB1C04D-0E65-4CBD-8867-887C3399D653}" srcOrd="0" destOrd="0" presId="urn:microsoft.com/office/officeart/2005/8/layout/hierarchy1"/>
    <dgm:cxn modelId="{AB96D1BD-7462-45F4-B0B9-F373B828E264}" srcId="{700E9697-669A-4AF8-896F-A2B4EEBA90F0}" destId="{385B8916-F27A-4EE9-BB77-06AD14E360FC}" srcOrd="1" destOrd="0" parTransId="{B92FEF6D-8FBD-4F16-A5F8-98579D598F4C}" sibTransId="{B7AE499C-1D05-4018-84A9-274B682EF10D}"/>
    <dgm:cxn modelId="{AA98B3BE-4D2A-4896-A49F-78164F59C5A2}" type="presOf" srcId="{E3A18134-6B7C-4538-A261-0BFA25F32125}" destId="{16885C87-67CD-49EC-AA4C-FA5C022227F6}" srcOrd="0" destOrd="0" presId="urn:microsoft.com/office/officeart/2005/8/layout/hierarchy1"/>
    <dgm:cxn modelId="{C0C405C2-3F97-4D29-8557-BC10D2729369}" type="presOf" srcId="{7FB2CD92-5680-4BAB-9D35-86E4115C1062}" destId="{75DB0B83-75FA-4B14-8214-BA5283CCF7B5}" srcOrd="0" destOrd="0" presId="urn:microsoft.com/office/officeart/2005/8/layout/hierarchy1"/>
    <dgm:cxn modelId="{FABE5AC3-F215-4FB3-A16E-05EF5CC81EE7}" srcId="{E68C5712-AB1B-4CD8-865F-F0A6EBF94ABB}" destId="{17815C86-7901-430F-B7F9-BD522C2E8B6E}" srcOrd="0" destOrd="0" parTransId="{EAB2E473-A19C-4D72-A245-6651C34CF179}" sibTransId="{6995CBF2-C4A4-40BA-9E7A-3CD57C5AFE22}"/>
    <dgm:cxn modelId="{CF5B8ACB-9BCB-4280-A86C-C2527808A4C8}" srcId="{700E9697-669A-4AF8-896F-A2B4EEBA90F0}" destId="{36456605-EFD4-4563-9B53-CE3DC888C6DA}" srcOrd="4" destOrd="0" parTransId="{34593A12-9AB4-40BB-AAB0-1A07D5A18EF3}" sibTransId="{66AFC346-C01F-44F9-A3A2-27CE824673A4}"/>
    <dgm:cxn modelId="{C403FED6-8E0F-4EAC-9BE8-474A7DB487FC}" srcId="{385B8916-F27A-4EE9-BB77-06AD14E360FC}" destId="{FA0FFE37-802C-4158-B746-64960FE2A217}" srcOrd="0" destOrd="0" parTransId="{9B1C5F7C-913B-43BF-BA61-F45E324FB186}" sibTransId="{84F6C539-D5F3-4EB3-AF42-C26636B7CE5C}"/>
    <dgm:cxn modelId="{7C5EABD9-5420-47D7-B09D-3BEB67BA250E}" type="presOf" srcId="{34593A12-9AB4-40BB-AAB0-1A07D5A18EF3}" destId="{8ECE5F6D-8087-42D6-AFAE-43537EA64363}" srcOrd="0" destOrd="0" presId="urn:microsoft.com/office/officeart/2005/8/layout/hierarchy1"/>
    <dgm:cxn modelId="{28808AE2-6BB2-41F0-9C1A-328FA8A4D380}" type="presOf" srcId="{A1FFEC8E-8028-4889-BFEF-4E2951AC70F1}" destId="{7544338E-8E28-4284-B574-354AFC112127}" srcOrd="0" destOrd="0" presId="urn:microsoft.com/office/officeart/2005/8/layout/hierarchy1"/>
    <dgm:cxn modelId="{080158E5-8339-4235-8BD7-954F95D616E7}" type="presOf" srcId="{9B1C5F7C-913B-43BF-BA61-F45E324FB186}" destId="{F4C6CAE2-1F83-4E72-8996-661835CF40AA}" srcOrd="0" destOrd="0" presId="urn:microsoft.com/office/officeart/2005/8/layout/hierarchy1"/>
    <dgm:cxn modelId="{A26352E6-1CBD-411D-A68C-2AE3BCADC970}" type="presOf" srcId="{B70AE543-9376-4490-912E-22704100917E}" destId="{EDA39AFF-0044-4A05-BBF3-C8E138E67CA2}" srcOrd="0" destOrd="0" presId="urn:microsoft.com/office/officeart/2005/8/layout/hierarchy1"/>
    <dgm:cxn modelId="{062E5BF2-B3CB-4F1C-B517-6DCD9781658B}" type="presOf" srcId="{EAB2E473-A19C-4D72-A245-6651C34CF179}" destId="{4B05A877-3FB8-4A9F-9C4B-D3FD0FBABEEE}" srcOrd="0" destOrd="0" presId="urn:microsoft.com/office/officeart/2005/8/layout/hierarchy1"/>
    <dgm:cxn modelId="{C1110EF4-CA37-4DDD-911D-A3AEF2200226}" type="presOf" srcId="{084086DF-3D2B-4FA7-88A6-9DC222D1A1F0}" destId="{B24F83E9-2EE2-4978-9ED9-785D73B75EB1}" srcOrd="0" destOrd="0" presId="urn:microsoft.com/office/officeart/2005/8/layout/hierarchy1"/>
    <dgm:cxn modelId="{C2A21EF9-2700-4EA2-8A24-8A0A855BC899}" type="presOf" srcId="{700E9697-669A-4AF8-896F-A2B4EEBA90F0}" destId="{13FA3135-86F3-4ECC-8DD0-EFF3709A3D2F}" srcOrd="0" destOrd="0" presId="urn:microsoft.com/office/officeart/2005/8/layout/hierarchy1"/>
    <dgm:cxn modelId="{F5C1DFF9-F62C-4A4B-A7BD-3D2331128A7C}" srcId="{700E9697-669A-4AF8-896F-A2B4EEBA90F0}" destId="{12DADDCA-F0B6-44AA-93D6-C6B149503E4C}" srcOrd="3" destOrd="0" parTransId="{A273734F-30AE-408F-971A-843B24C50EE9}" sibTransId="{42B91356-B224-479D-9293-60926A8DEB4A}"/>
    <dgm:cxn modelId="{CD8EC7FD-85E0-40DE-8C87-F850D99F98A5}" type="presOf" srcId="{385B8916-F27A-4EE9-BB77-06AD14E360FC}" destId="{815D4E00-4E37-4B84-A3A8-52E05E0BDDE1}" srcOrd="0" destOrd="0" presId="urn:microsoft.com/office/officeart/2005/8/layout/hierarchy1"/>
    <dgm:cxn modelId="{9158A260-8EEF-4A23-A5CD-584081FB1DA0}" type="presParOf" srcId="{5CA71ADB-C239-4DFB-A148-18154AF118D9}" destId="{211DCB10-C13C-43EE-A696-D3F3325E104C}" srcOrd="0" destOrd="0" presId="urn:microsoft.com/office/officeart/2005/8/layout/hierarchy1"/>
    <dgm:cxn modelId="{DE021CD7-5A9F-43B3-A11D-C259F7EF00EA}" type="presParOf" srcId="{211DCB10-C13C-43EE-A696-D3F3325E104C}" destId="{97A76899-D19A-4D7A-B00C-0DDEAF8365D9}" srcOrd="0" destOrd="0" presId="urn:microsoft.com/office/officeart/2005/8/layout/hierarchy1"/>
    <dgm:cxn modelId="{E009AA30-F900-4294-A23C-70715D9E5194}" type="presParOf" srcId="{97A76899-D19A-4D7A-B00C-0DDEAF8365D9}" destId="{699A2996-3EC0-4C7B-B09A-ED6C44B4AAF5}" srcOrd="0" destOrd="0" presId="urn:microsoft.com/office/officeart/2005/8/layout/hierarchy1"/>
    <dgm:cxn modelId="{2B158318-4AFB-4D94-8EEA-6857BAEB4798}" type="presParOf" srcId="{97A76899-D19A-4D7A-B00C-0DDEAF8365D9}" destId="{13FA3135-86F3-4ECC-8DD0-EFF3709A3D2F}" srcOrd="1" destOrd="0" presId="urn:microsoft.com/office/officeart/2005/8/layout/hierarchy1"/>
    <dgm:cxn modelId="{F75AD7AF-7D79-4B71-9366-7684E97B86F4}" type="presParOf" srcId="{211DCB10-C13C-43EE-A696-D3F3325E104C}" destId="{243F7749-D104-494A-B880-17371B3D88EC}" srcOrd="1" destOrd="0" presId="urn:microsoft.com/office/officeart/2005/8/layout/hierarchy1"/>
    <dgm:cxn modelId="{D73FAA81-77ED-4BA6-A42F-8350FB7945C7}" type="presParOf" srcId="{243F7749-D104-494A-B880-17371B3D88EC}" destId="{16885C87-67CD-49EC-AA4C-FA5C022227F6}" srcOrd="0" destOrd="0" presId="urn:microsoft.com/office/officeart/2005/8/layout/hierarchy1"/>
    <dgm:cxn modelId="{F35D4C83-8094-41BF-A89B-BABFAFF7B89F}" type="presParOf" srcId="{243F7749-D104-494A-B880-17371B3D88EC}" destId="{99D1F86F-C576-4029-9E59-749DCC57DE6F}" srcOrd="1" destOrd="0" presId="urn:microsoft.com/office/officeart/2005/8/layout/hierarchy1"/>
    <dgm:cxn modelId="{ECA867BB-FD51-4B42-AC85-A91ACC6AC7E2}" type="presParOf" srcId="{99D1F86F-C576-4029-9E59-749DCC57DE6F}" destId="{6BD3399C-2844-4721-80EE-3AA12B392C8C}" srcOrd="0" destOrd="0" presId="urn:microsoft.com/office/officeart/2005/8/layout/hierarchy1"/>
    <dgm:cxn modelId="{942A03AF-AAF2-49C2-9B8D-E0BF300C06B6}" type="presParOf" srcId="{6BD3399C-2844-4721-80EE-3AA12B392C8C}" destId="{500F5AB5-0174-4E40-B00B-1BBDA1B74B7D}" srcOrd="0" destOrd="0" presId="urn:microsoft.com/office/officeart/2005/8/layout/hierarchy1"/>
    <dgm:cxn modelId="{162669F0-A781-4D5A-9299-88F44F38AB33}" type="presParOf" srcId="{6BD3399C-2844-4721-80EE-3AA12B392C8C}" destId="{7544338E-8E28-4284-B574-354AFC112127}" srcOrd="1" destOrd="0" presId="urn:microsoft.com/office/officeart/2005/8/layout/hierarchy1"/>
    <dgm:cxn modelId="{BDD3376C-653B-432A-80CE-836DA9EA5B83}" type="presParOf" srcId="{99D1F86F-C576-4029-9E59-749DCC57DE6F}" destId="{9319BBDF-4226-44E2-B3B4-89B549A47C07}" srcOrd="1" destOrd="0" presId="urn:microsoft.com/office/officeart/2005/8/layout/hierarchy1"/>
    <dgm:cxn modelId="{56D84105-6847-4B60-8B3E-8EC60F5606CE}" type="presParOf" srcId="{9319BBDF-4226-44E2-B3B4-89B549A47C07}" destId="{0D6D7AF0-82AB-44CE-B0A8-C12A2CFF8B44}" srcOrd="0" destOrd="0" presId="urn:microsoft.com/office/officeart/2005/8/layout/hierarchy1"/>
    <dgm:cxn modelId="{B3992F11-002C-49A3-A537-49766F703276}" type="presParOf" srcId="{9319BBDF-4226-44E2-B3B4-89B549A47C07}" destId="{50D3E279-0BA9-46B3-AB9B-02E79662D6BF}" srcOrd="1" destOrd="0" presId="urn:microsoft.com/office/officeart/2005/8/layout/hierarchy1"/>
    <dgm:cxn modelId="{8630B29F-473C-4F06-A43D-22BD07960E29}" type="presParOf" srcId="{50D3E279-0BA9-46B3-AB9B-02E79662D6BF}" destId="{0A2425A3-1E55-4315-8005-644C666C662D}" srcOrd="0" destOrd="0" presId="urn:microsoft.com/office/officeart/2005/8/layout/hierarchy1"/>
    <dgm:cxn modelId="{245CEF7F-4121-4863-94A4-A9E278412EED}" type="presParOf" srcId="{0A2425A3-1E55-4315-8005-644C666C662D}" destId="{ACA60FCE-2FCE-468E-A12D-A409FBB1AD65}" srcOrd="0" destOrd="0" presId="urn:microsoft.com/office/officeart/2005/8/layout/hierarchy1"/>
    <dgm:cxn modelId="{D86B1141-2DCB-455F-B991-75B6574E583F}" type="presParOf" srcId="{0A2425A3-1E55-4315-8005-644C666C662D}" destId="{75DB0B83-75FA-4B14-8214-BA5283CCF7B5}" srcOrd="1" destOrd="0" presId="urn:microsoft.com/office/officeart/2005/8/layout/hierarchy1"/>
    <dgm:cxn modelId="{327ED9FE-6D45-42AD-8D37-CD7EA19EDB22}" type="presParOf" srcId="{50D3E279-0BA9-46B3-AB9B-02E79662D6BF}" destId="{43948378-4E5A-41F7-B548-1E90D28C71FA}" srcOrd="1" destOrd="0" presId="urn:microsoft.com/office/officeart/2005/8/layout/hierarchy1"/>
    <dgm:cxn modelId="{72B96518-5E4B-4606-8163-9E06F1561E92}" type="presParOf" srcId="{9319BBDF-4226-44E2-B3B4-89B549A47C07}" destId="{7A3665AA-C7A6-4252-B6ED-8D009672C4A9}" srcOrd="2" destOrd="0" presId="urn:microsoft.com/office/officeart/2005/8/layout/hierarchy1"/>
    <dgm:cxn modelId="{B561A1A6-5CEC-4B32-9E7C-57577AB2C579}" type="presParOf" srcId="{9319BBDF-4226-44E2-B3B4-89B549A47C07}" destId="{D26AC40B-2194-4346-B9BD-9DB5C54F20F6}" srcOrd="3" destOrd="0" presId="urn:microsoft.com/office/officeart/2005/8/layout/hierarchy1"/>
    <dgm:cxn modelId="{06A79515-C280-4D17-846F-FD21533C4BFD}" type="presParOf" srcId="{D26AC40B-2194-4346-B9BD-9DB5C54F20F6}" destId="{DC40B071-C78E-4A7A-A2FA-56F376C04E79}" srcOrd="0" destOrd="0" presId="urn:microsoft.com/office/officeart/2005/8/layout/hierarchy1"/>
    <dgm:cxn modelId="{28A1DECA-B546-4C16-B3EC-58B68CD12B2F}" type="presParOf" srcId="{DC40B071-C78E-4A7A-A2FA-56F376C04E79}" destId="{00CF4383-3538-46D3-8A0C-82F0B5F02275}" srcOrd="0" destOrd="0" presId="urn:microsoft.com/office/officeart/2005/8/layout/hierarchy1"/>
    <dgm:cxn modelId="{031EC982-9A7D-4307-BE6A-5F15EEFBAC90}" type="presParOf" srcId="{DC40B071-C78E-4A7A-A2FA-56F376C04E79}" destId="{459AC4F6-10E0-47C4-91F0-256BC1CBBB55}" srcOrd="1" destOrd="0" presId="urn:microsoft.com/office/officeart/2005/8/layout/hierarchy1"/>
    <dgm:cxn modelId="{90A39650-3BD7-47C4-8D23-2488CB1FFE37}" type="presParOf" srcId="{D26AC40B-2194-4346-B9BD-9DB5C54F20F6}" destId="{1B66D25E-4ADF-4FF2-BC6B-4835C94AA00B}" srcOrd="1" destOrd="0" presId="urn:microsoft.com/office/officeart/2005/8/layout/hierarchy1"/>
    <dgm:cxn modelId="{B963F76F-0839-434D-BA41-AC2A75C034DB}" type="presParOf" srcId="{243F7749-D104-494A-B880-17371B3D88EC}" destId="{571A445D-C7DF-4090-A65A-9FBFC5C897B9}" srcOrd="2" destOrd="0" presId="urn:microsoft.com/office/officeart/2005/8/layout/hierarchy1"/>
    <dgm:cxn modelId="{1D9448E7-B711-4FD9-9711-8DE494BCCB1D}" type="presParOf" srcId="{243F7749-D104-494A-B880-17371B3D88EC}" destId="{2C5FB359-8104-4C7C-A7F3-80DB3C76BBDD}" srcOrd="3" destOrd="0" presId="urn:microsoft.com/office/officeart/2005/8/layout/hierarchy1"/>
    <dgm:cxn modelId="{11990644-8C11-4E04-90C3-B89123630896}" type="presParOf" srcId="{2C5FB359-8104-4C7C-A7F3-80DB3C76BBDD}" destId="{062AC55C-6235-458C-A0A0-0462DC51EC06}" srcOrd="0" destOrd="0" presId="urn:microsoft.com/office/officeart/2005/8/layout/hierarchy1"/>
    <dgm:cxn modelId="{68FDA84D-6CB4-4A4A-B873-A3984F2DA8D7}" type="presParOf" srcId="{062AC55C-6235-458C-A0A0-0462DC51EC06}" destId="{C637DAF3-C55E-4914-A22D-E2680F66EE10}" srcOrd="0" destOrd="0" presId="urn:microsoft.com/office/officeart/2005/8/layout/hierarchy1"/>
    <dgm:cxn modelId="{C37B6053-E800-4590-BA3B-617FE88A77AE}" type="presParOf" srcId="{062AC55C-6235-458C-A0A0-0462DC51EC06}" destId="{815D4E00-4E37-4B84-A3A8-52E05E0BDDE1}" srcOrd="1" destOrd="0" presId="urn:microsoft.com/office/officeart/2005/8/layout/hierarchy1"/>
    <dgm:cxn modelId="{FE3F6A8C-7F47-4EE0-A6E0-5993A5BA8E46}" type="presParOf" srcId="{2C5FB359-8104-4C7C-A7F3-80DB3C76BBDD}" destId="{04CD1535-E34D-4588-B9D6-455313F5DDD8}" srcOrd="1" destOrd="0" presId="urn:microsoft.com/office/officeart/2005/8/layout/hierarchy1"/>
    <dgm:cxn modelId="{32F53212-AA5E-46BD-A09E-3CDDD60FD3EE}" type="presParOf" srcId="{04CD1535-E34D-4588-B9D6-455313F5DDD8}" destId="{F4C6CAE2-1F83-4E72-8996-661835CF40AA}" srcOrd="0" destOrd="0" presId="urn:microsoft.com/office/officeart/2005/8/layout/hierarchy1"/>
    <dgm:cxn modelId="{F9B23CF8-C436-4C2A-A39A-31157C9E70E4}" type="presParOf" srcId="{04CD1535-E34D-4588-B9D6-455313F5DDD8}" destId="{C4A8C26B-8459-4791-B4CC-F597E66C4EAE}" srcOrd="1" destOrd="0" presId="urn:microsoft.com/office/officeart/2005/8/layout/hierarchy1"/>
    <dgm:cxn modelId="{7118EED5-153F-4111-A13B-9BBC267610CC}" type="presParOf" srcId="{C4A8C26B-8459-4791-B4CC-F597E66C4EAE}" destId="{C5AC0046-3CD7-46D6-8A2C-0366BDA5EC30}" srcOrd="0" destOrd="0" presId="urn:microsoft.com/office/officeart/2005/8/layout/hierarchy1"/>
    <dgm:cxn modelId="{9A9B6723-9270-4D0B-AB1E-B2FC392B156F}" type="presParOf" srcId="{C5AC0046-3CD7-46D6-8A2C-0366BDA5EC30}" destId="{0BEF9DAA-2F67-4259-A1B8-D1585396B70F}" srcOrd="0" destOrd="0" presId="urn:microsoft.com/office/officeart/2005/8/layout/hierarchy1"/>
    <dgm:cxn modelId="{A7BE78C1-9D1B-4C8E-AE8F-D849F77D6631}" type="presParOf" srcId="{C5AC0046-3CD7-46D6-8A2C-0366BDA5EC30}" destId="{1DDAAFF5-38D6-4FFE-BA6F-0CE24E4C670E}" srcOrd="1" destOrd="0" presId="urn:microsoft.com/office/officeart/2005/8/layout/hierarchy1"/>
    <dgm:cxn modelId="{8F54B20F-FA5C-47FC-818C-D27A7F765A70}" type="presParOf" srcId="{C4A8C26B-8459-4791-B4CC-F597E66C4EAE}" destId="{E9C57545-7153-4B86-A91F-491682E094EA}" srcOrd="1" destOrd="0" presId="urn:microsoft.com/office/officeart/2005/8/layout/hierarchy1"/>
    <dgm:cxn modelId="{388F7A7B-42FA-42E0-A572-3176CD35625F}" type="presParOf" srcId="{04CD1535-E34D-4588-B9D6-455313F5DDD8}" destId="{8F2B84FC-B76E-46A6-A6ED-B1A5773528D8}" srcOrd="2" destOrd="0" presId="urn:microsoft.com/office/officeart/2005/8/layout/hierarchy1"/>
    <dgm:cxn modelId="{B965F9AD-3A81-446C-8A39-C4E04AB48AD4}" type="presParOf" srcId="{04CD1535-E34D-4588-B9D6-455313F5DDD8}" destId="{2F203CD3-AB3B-4448-970E-9C314834E996}" srcOrd="3" destOrd="0" presId="urn:microsoft.com/office/officeart/2005/8/layout/hierarchy1"/>
    <dgm:cxn modelId="{A8F6BB9D-DA79-4461-92A5-9CDF994F9112}" type="presParOf" srcId="{2F203CD3-AB3B-4448-970E-9C314834E996}" destId="{A72AA024-63F2-4D0E-AE4B-B8ADC5EA2213}" srcOrd="0" destOrd="0" presId="urn:microsoft.com/office/officeart/2005/8/layout/hierarchy1"/>
    <dgm:cxn modelId="{B299FD4A-20D8-45B0-B910-89FCC6D9D2EC}" type="presParOf" srcId="{A72AA024-63F2-4D0E-AE4B-B8ADC5EA2213}" destId="{8D29C419-047C-40EC-B215-66E4D4740770}" srcOrd="0" destOrd="0" presId="urn:microsoft.com/office/officeart/2005/8/layout/hierarchy1"/>
    <dgm:cxn modelId="{650FCCEC-8300-4E18-A08C-E77DA0618B14}" type="presParOf" srcId="{A72AA024-63F2-4D0E-AE4B-B8ADC5EA2213}" destId="{B24F83E9-2EE2-4978-9ED9-785D73B75EB1}" srcOrd="1" destOrd="0" presId="urn:microsoft.com/office/officeart/2005/8/layout/hierarchy1"/>
    <dgm:cxn modelId="{FBEF9B05-E1E5-42E6-A673-0FC10AC9E13C}" type="presParOf" srcId="{2F203CD3-AB3B-4448-970E-9C314834E996}" destId="{EC08F60A-909F-4CE9-986F-C57F6C877636}" srcOrd="1" destOrd="0" presId="urn:microsoft.com/office/officeart/2005/8/layout/hierarchy1"/>
    <dgm:cxn modelId="{3F14EED0-A384-434F-B136-97374BF0C41D}" type="presParOf" srcId="{243F7749-D104-494A-B880-17371B3D88EC}" destId="{7D63185B-3068-40D4-B9C0-D00CE69142EF}" srcOrd="4" destOrd="0" presId="urn:microsoft.com/office/officeart/2005/8/layout/hierarchy1"/>
    <dgm:cxn modelId="{EA15BB0C-485A-4773-8132-98BE5843A34F}" type="presParOf" srcId="{243F7749-D104-494A-B880-17371B3D88EC}" destId="{66D726AB-1823-4221-9C81-61EF32D91D42}" srcOrd="5" destOrd="0" presId="urn:microsoft.com/office/officeart/2005/8/layout/hierarchy1"/>
    <dgm:cxn modelId="{0BA93D30-09B8-4D4B-82A7-E0AD10B45513}" type="presParOf" srcId="{66D726AB-1823-4221-9C81-61EF32D91D42}" destId="{CE9CE71A-6369-4676-BD18-08872A3496D8}" srcOrd="0" destOrd="0" presId="urn:microsoft.com/office/officeart/2005/8/layout/hierarchy1"/>
    <dgm:cxn modelId="{42824091-EBAF-459B-8B3F-7C5CFD59D36C}" type="presParOf" srcId="{CE9CE71A-6369-4676-BD18-08872A3496D8}" destId="{35143C54-BEF2-4F65-9DFC-5CDC56215A6F}" srcOrd="0" destOrd="0" presId="urn:microsoft.com/office/officeart/2005/8/layout/hierarchy1"/>
    <dgm:cxn modelId="{A4829669-8DE1-4B9B-8475-9C90D561ACC1}" type="presParOf" srcId="{CE9CE71A-6369-4676-BD18-08872A3496D8}" destId="{8F590845-A6B7-4E15-88F5-726E778DB817}" srcOrd="1" destOrd="0" presId="urn:microsoft.com/office/officeart/2005/8/layout/hierarchy1"/>
    <dgm:cxn modelId="{4712E527-015B-4B13-A644-1C4DAD89E52E}" type="presParOf" srcId="{66D726AB-1823-4221-9C81-61EF32D91D42}" destId="{37D2AFB2-0BF4-45EF-928A-B490F42A2D9B}" srcOrd="1" destOrd="0" presId="urn:microsoft.com/office/officeart/2005/8/layout/hierarchy1"/>
    <dgm:cxn modelId="{F6A02EE1-AE4D-43DB-B744-FEF2C7C6A596}" type="presParOf" srcId="{37D2AFB2-0BF4-45EF-928A-B490F42A2D9B}" destId="{4B05A877-3FB8-4A9F-9C4B-D3FD0FBABEEE}" srcOrd="0" destOrd="0" presId="urn:microsoft.com/office/officeart/2005/8/layout/hierarchy1"/>
    <dgm:cxn modelId="{BA3E007C-6FAC-420A-AA1C-0EC20109A616}" type="presParOf" srcId="{37D2AFB2-0BF4-45EF-928A-B490F42A2D9B}" destId="{EACEE073-7FFF-4039-BEAF-8FC28EC1AFC0}" srcOrd="1" destOrd="0" presId="urn:microsoft.com/office/officeart/2005/8/layout/hierarchy1"/>
    <dgm:cxn modelId="{E33837A3-D7C3-4386-8961-BBE28842785E}" type="presParOf" srcId="{EACEE073-7FFF-4039-BEAF-8FC28EC1AFC0}" destId="{75A9309E-4FA3-47DE-98AA-1B1D51F8A4FD}" srcOrd="0" destOrd="0" presId="urn:microsoft.com/office/officeart/2005/8/layout/hierarchy1"/>
    <dgm:cxn modelId="{30589A8C-5F32-43F0-B77E-F50D7BDD5B4F}" type="presParOf" srcId="{75A9309E-4FA3-47DE-98AA-1B1D51F8A4FD}" destId="{415B0E5B-DAD6-42EB-B64B-07AAFD68C52F}" srcOrd="0" destOrd="0" presId="urn:microsoft.com/office/officeart/2005/8/layout/hierarchy1"/>
    <dgm:cxn modelId="{B4F8676A-2DED-4477-990F-10436ED00D32}" type="presParOf" srcId="{75A9309E-4FA3-47DE-98AA-1B1D51F8A4FD}" destId="{C7139EDB-CC57-467B-A373-D81FAE4B27DF}" srcOrd="1" destOrd="0" presId="urn:microsoft.com/office/officeart/2005/8/layout/hierarchy1"/>
    <dgm:cxn modelId="{71FDAD14-6998-4F78-A7D1-DC458C90EBA1}" type="presParOf" srcId="{EACEE073-7FFF-4039-BEAF-8FC28EC1AFC0}" destId="{3D40673E-E07D-4381-A735-4410A9F6B1F8}" srcOrd="1" destOrd="0" presId="urn:microsoft.com/office/officeart/2005/8/layout/hierarchy1"/>
    <dgm:cxn modelId="{9E75968D-3E5D-4C34-AEC4-82BD6EEDB719}" type="presParOf" srcId="{37D2AFB2-0BF4-45EF-928A-B490F42A2D9B}" destId="{14C10F7E-1BC7-4C2B-B02D-5F2864C8ADA8}" srcOrd="2" destOrd="0" presId="urn:microsoft.com/office/officeart/2005/8/layout/hierarchy1"/>
    <dgm:cxn modelId="{1CFEB7A4-2A84-4EF1-937E-95D2385A8CE2}" type="presParOf" srcId="{37D2AFB2-0BF4-45EF-928A-B490F42A2D9B}" destId="{DAD5CC6F-4B8D-45A3-A4C7-5C07EB21992D}" srcOrd="3" destOrd="0" presId="urn:microsoft.com/office/officeart/2005/8/layout/hierarchy1"/>
    <dgm:cxn modelId="{713CC98E-E72F-43C8-BEF3-EDF4C7472BA0}" type="presParOf" srcId="{DAD5CC6F-4B8D-45A3-A4C7-5C07EB21992D}" destId="{D5056A6E-1FAF-447C-A2F6-C89D790DEB6D}" srcOrd="0" destOrd="0" presId="urn:microsoft.com/office/officeart/2005/8/layout/hierarchy1"/>
    <dgm:cxn modelId="{9E718AEE-978A-450E-9775-3BC7AEFC503C}" type="presParOf" srcId="{D5056A6E-1FAF-447C-A2F6-C89D790DEB6D}" destId="{B4E01F3F-8C59-4A7C-A880-D16CE72F4E39}" srcOrd="0" destOrd="0" presId="urn:microsoft.com/office/officeart/2005/8/layout/hierarchy1"/>
    <dgm:cxn modelId="{C40A73BC-35D4-4AF6-B6B5-6DCBE8FA7B67}" type="presParOf" srcId="{D5056A6E-1FAF-447C-A2F6-C89D790DEB6D}" destId="{E61511F2-31C1-44C0-BF82-CCEE2F95EC10}" srcOrd="1" destOrd="0" presId="urn:microsoft.com/office/officeart/2005/8/layout/hierarchy1"/>
    <dgm:cxn modelId="{D11B3E4B-14D4-47E3-B0CC-0048B0930B35}" type="presParOf" srcId="{DAD5CC6F-4B8D-45A3-A4C7-5C07EB21992D}" destId="{7220B29A-2D49-4A0C-99A3-C2D3275EED91}" srcOrd="1" destOrd="0" presId="urn:microsoft.com/office/officeart/2005/8/layout/hierarchy1"/>
    <dgm:cxn modelId="{19116740-3941-4355-828E-B23CB00C0674}" type="presParOf" srcId="{37D2AFB2-0BF4-45EF-928A-B490F42A2D9B}" destId="{EFA59557-9481-4C53-B5B9-40BDDEA80061}" srcOrd="4" destOrd="0" presId="urn:microsoft.com/office/officeart/2005/8/layout/hierarchy1"/>
    <dgm:cxn modelId="{E6A86776-9831-47FE-8BEB-1846F084126E}" type="presParOf" srcId="{37D2AFB2-0BF4-45EF-928A-B490F42A2D9B}" destId="{53E05CEF-993F-4C58-81F4-ACE04C420991}" srcOrd="5" destOrd="0" presId="urn:microsoft.com/office/officeart/2005/8/layout/hierarchy1"/>
    <dgm:cxn modelId="{473874E3-3F1F-4629-BE52-833DFCF91C3C}" type="presParOf" srcId="{53E05CEF-993F-4C58-81F4-ACE04C420991}" destId="{EE038AD9-5E63-4269-AD10-0A81F514B7C2}" srcOrd="0" destOrd="0" presId="urn:microsoft.com/office/officeart/2005/8/layout/hierarchy1"/>
    <dgm:cxn modelId="{CC9007CE-9263-4C00-888D-35440E5F57B7}" type="presParOf" srcId="{EE038AD9-5E63-4269-AD10-0A81F514B7C2}" destId="{AA698855-FA29-4DB0-82EE-B2FD2A701115}" srcOrd="0" destOrd="0" presId="urn:microsoft.com/office/officeart/2005/8/layout/hierarchy1"/>
    <dgm:cxn modelId="{FEF772CC-642A-48AC-80E8-04CC8B6978EA}" type="presParOf" srcId="{EE038AD9-5E63-4269-AD10-0A81F514B7C2}" destId="{1BB1C04D-0E65-4CBD-8867-887C3399D653}" srcOrd="1" destOrd="0" presId="urn:microsoft.com/office/officeart/2005/8/layout/hierarchy1"/>
    <dgm:cxn modelId="{2B2C9F21-C3DC-495D-9202-2DAC811275FE}" type="presParOf" srcId="{53E05CEF-993F-4C58-81F4-ACE04C420991}" destId="{4BC4CB90-0237-4194-ADE0-737B1B57B97B}" srcOrd="1" destOrd="0" presId="urn:microsoft.com/office/officeart/2005/8/layout/hierarchy1"/>
    <dgm:cxn modelId="{898A8D20-7094-4C19-AC8F-00D67989DFF2}" type="presParOf" srcId="{243F7749-D104-494A-B880-17371B3D88EC}" destId="{1824C1FC-A2AF-4F13-9AAC-B3E64E098DE4}" srcOrd="6" destOrd="0" presId="urn:microsoft.com/office/officeart/2005/8/layout/hierarchy1"/>
    <dgm:cxn modelId="{9029FE72-5995-4279-9AC1-838FA5662507}" type="presParOf" srcId="{243F7749-D104-494A-B880-17371B3D88EC}" destId="{7326486C-8E35-4255-978E-16DFB0497D69}" srcOrd="7" destOrd="0" presId="urn:microsoft.com/office/officeart/2005/8/layout/hierarchy1"/>
    <dgm:cxn modelId="{D1B4EDF3-D9FE-43B6-B446-80BC9EA5DFC5}" type="presParOf" srcId="{7326486C-8E35-4255-978E-16DFB0497D69}" destId="{44ECD5DC-191D-4B26-B4E0-3CBA8ADA7072}" srcOrd="0" destOrd="0" presId="urn:microsoft.com/office/officeart/2005/8/layout/hierarchy1"/>
    <dgm:cxn modelId="{631850E3-4CB7-413E-A6AD-9609D92C33AC}" type="presParOf" srcId="{44ECD5DC-191D-4B26-B4E0-3CBA8ADA7072}" destId="{42D49478-B07F-43DC-98F6-528455DB9950}" srcOrd="0" destOrd="0" presId="urn:microsoft.com/office/officeart/2005/8/layout/hierarchy1"/>
    <dgm:cxn modelId="{7925D6C0-F808-4702-A97D-30A2F90DF0CE}" type="presParOf" srcId="{44ECD5DC-191D-4B26-B4E0-3CBA8ADA7072}" destId="{AB1ECBA5-123F-4935-B215-B10F8F7F68CB}" srcOrd="1" destOrd="0" presId="urn:microsoft.com/office/officeart/2005/8/layout/hierarchy1"/>
    <dgm:cxn modelId="{0C332D94-9051-41E9-9784-ED64AF54C03E}" type="presParOf" srcId="{7326486C-8E35-4255-978E-16DFB0497D69}" destId="{F18C0E3F-0957-4F00-8464-A5D1BEF48DBB}" srcOrd="1" destOrd="0" presId="urn:microsoft.com/office/officeart/2005/8/layout/hierarchy1"/>
    <dgm:cxn modelId="{69ED8C2D-9AAC-406E-8095-224A06FCAED5}" type="presParOf" srcId="{F18C0E3F-0957-4F00-8464-A5D1BEF48DBB}" destId="{8654C9F8-14AF-4AA3-90BB-937803CB8783}" srcOrd="0" destOrd="0" presId="urn:microsoft.com/office/officeart/2005/8/layout/hierarchy1"/>
    <dgm:cxn modelId="{90C645F6-3C8E-4436-BF9D-5A6C7367AA26}" type="presParOf" srcId="{F18C0E3F-0957-4F00-8464-A5D1BEF48DBB}" destId="{3D40628D-8BF6-4A22-9E37-05CD22621D65}" srcOrd="1" destOrd="0" presId="urn:microsoft.com/office/officeart/2005/8/layout/hierarchy1"/>
    <dgm:cxn modelId="{BB9AFB01-969E-4E25-9A05-CA7E169537A9}" type="presParOf" srcId="{3D40628D-8BF6-4A22-9E37-05CD22621D65}" destId="{A41BA38B-9E1B-46B5-A885-A9119AB001EF}" srcOrd="0" destOrd="0" presId="urn:microsoft.com/office/officeart/2005/8/layout/hierarchy1"/>
    <dgm:cxn modelId="{AE6CF0BE-EF55-49E9-A7CD-35E92434C40A}" type="presParOf" srcId="{A41BA38B-9E1B-46B5-A885-A9119AB001EF}" destId="{187F3E21-7B46-41D8-935E-E89DC2CEF7C5}" srcOrd="0" destOrd="0" presId="urn:microsoft.com/office/officeart/2005/8/layout/hierarchy1"/>
    <dgm:cxn modelId="{FA207B91-0E98-491D-B4AA-230D222249A5}" type="presParOf" srcId="{A41BA38B-9E1B-46B5-A885-A9119AB001EF}" destId="{43288958-9B41-4871-A222-23BD6D7FDDFA}" srcOrd="1" destOrd="0" presId="urn:microsoft.com/office/officeart/2005/8/layout/hierarchy1"/>
    <dgm:cxn modelId="{16CA3866-B6AA-430D-8D06-56B2A2FB1D51}" type="presParOf" srcId="{3D40628D-8BF6-4A22-9E37-05CD22621D65}" destId="{FB619CBF-7E3B-4EC4-A089-85D234F213B8}" srcOrd="1" destOrd="0" presId="urn:microsoft.com/office/officeart/2005/8/layout/hierarchy1"/>
    <dgm:cxn modelId="{2E7A6F4A-9E7D-462D-B2C4-495948804273}" type="presParOf" srcId="{F18C0E3F-0957-4F00-8464-A5D1BEF48DBB}" destId="{EDA39AFF-0044-4A05-BBF3-C8E138E67CA2}" srcOrd="2" destOrd="0" presId="urn:microsoft.com/office/officeart/2005/8/layout/hierarchy1"/>
    <dgm:cxn modelId="{46ECD44B-3250-4083-8E7B-D515D586D026}" type="presParOf" srcId="{F18C0E3F-0957-4F00-8464-A5D1BEF48DBB}" destId="{CD11FF2B-960A-4D81-95B2-20DD7A660AA5}" srcOrd="3" destOrd="0" presId="urn:microsoft.com/office/officeart/2005/8/layout/hierarchy1"/>
    <dgm:cxn modelId="{859021EF-8428-4AB8-B639-B5D18A7DC37C}" type="presParOf" srcId="{CD11FF2B-960A-4D81-95B2-20DD7A660AA5}" destId="{E3CD61D8-D6DA-4958-A268-C5F6680F403E}" srcOrd="0" destOrd="0" presId="urn:microsoft.com/office/officeart/2005/8/layout/hierarchy1"/>
    <dgm:cxn modelId="{3AD7B9FA-CD13-48D6-B491-8B677754D025}" type="presParOf" srcId="{E3CD61D8-D6DA-4958-A268-C5F6680F403E}" destId="{9E776310-8A80-4B3D-BB9A-2A3386F6CED7}" srcOrd="0" destOrd="0" presId="urn:microsoft.com/office/officeart/2005/8/layout/hierarchy1"/>
    <dgm:cxn modelId="{85F9D2C8-6F94-46F5-AF0D-B661C060C4AF}" type="presParOf" srcId="{E3CD61D8-D6DA-4958-A268-C5F6680F403E}" destId="{C80CB695-E0FD-4374-A297-30C86E8E0A83}" srcOrd="1" destOrd="0" presId="urn:microsoft.com/office/officeart/2005/8/layout/hierarchy1"/>
    <dgm:cxn modelId="{34155DBC-1AAE-4C14-A8F2-5884DFE42D16}" type="presParOf" srcId="{CD11FF2B-960A-4D81-95B2-20DD7A660AA5}" destId="{9D63E573-3909-443A-90A0-DBC9E98186DC}" srcOrd="1" destOrd="0" presId="urn:microsoft.com/office/officeart/2005/8/layout/hierarchy1"/>
    <dgm:cxn modelId="{32BC634D-A653-41C0-B3BA-35BF7A1FA9B8}" type="presParOf" srcId="{243F7749-D104-494A-B880-17371B3D88EC}" destId="{8ECE5F6D-8087-42D6-AFAE-43537EA64363}" srcOrd="8" destOrd="0" presId="urn:microsoft.com/office/officeart/2005/8/layout/hierarchy1"/>
    <dgm:cxn modelId="{E995FEA2-5552-4E83-80B1-E0E518610DCD}" type="presParOf" srcId="{243F7749-D104-494A-B880-17371B3D88EC}" destId="{F6BBC7EF-AC59-44EB-BDA4-6AA1F5887AD1}" srcOrd="9" destOrd="0" presId="urn:microsoft.com/office/officeart/2005/8/layout/hierarchy1"/>
    <dgm:cxn modelId="{CE79D250-6E31-4747-A707-DCFDAAE57D2A}" type="presParOf" srcId="{F6BBC7EF-AC59-44EB-BDA4-6AA1F5887AD1}" destId="{F5935F38-3801-4925-AEE3-BFA91F780C61}" srcOrd="0" destOrd="0" presId="urn:microsoft.com/office/officeart/2005/8/layout/hierarchy1"/>
    <dgm:cxn modelId="{02A4471C-7EA0-4781-8BF2-E79FFA9CE530}" type="presParOf" srcId="{F5935F38-3801-4925-AEE3-BFA91F780C61}" destId="{E83BC182-0824-446D-BB37-5101DF074912}" srcOrd="0" destOrd="0" presId="urn:microsoft.com/office/officeart/2005/8/layout/hierarchy1"/>
    <dgm:cxn modelId="{BFC2EEA7-B86C-40DE-BDC5-C5EBC88C1843}" type="presParOf" srcId="{F5935F38-3801-4925-AEE3-BFA91F780C61}" destId="{79A459DE-CB09-4031-BA4D-BCDF9C87F9E1}" srcOrd="1" destOrd="0" presId="urn:microsoft.com/office/officeart/2005/8/layout/hierarchy1"/>
    <dgm:cxn modelId="{6DABE8DB-4358-4EE7-852F-DAD5AB380992}" type="presParOf" srcId="{F6BBC7EF-AC59-44EB-BDA4-6AA1F5887AD1}" destId="{C6DDBA03-6728-46D9-AB15-BD0438FA6A63}" srcOrd="1" destOrd="0" presId="urn:microsoft.com/office/officeart/2005/8/layout/hierarchy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276202" cy="5556574"/>
        <a:chOff x="0" y="0"/>
        <a:chExt cx="11276202" cy="5556574"/>
      </a:xfrm>
    </dsp:grpSpPr>
    <dsp:sp modelId="{16885C87-67CD-49EC-AA4C-FA5C022227F6}">
      <dsp:nvSpPr>
        <dsp:cNvPr id="5" name="任意多边形 4"/>
        <dsp:cNvSpPr/>
      </dsp:nvSpPr>
      <dsp:spPr bwMode="white">
        <a:xfrm>
          <a:off x="1025897" y="886144"/>
          <a:ext cx="4609905" cy="338246"/>
        </a:xfrm>
        <a:custGeom>
          <a:avLst/>
          <a:gdLst/>
          <a:ahLst/>
          <a:cxnLst/>
          <a:pathLst>
            <a:path w="7260" h="533">
              <a:moveTo>
                <a:pt x="7260" y="0"/>
              </a:moveTo>
              <a:lnTo>
                <a:pt x="7260" y="352"/>
              </a:lnTo>
              <a:lnTo>
                <a:pt x="0" y="352"/>
              </a:lnTo>
              <a:lnTo>
                <a:pt x="0" y="533"/>
              </a:lnTo>
            </a:path>
          </a:pathLst>
        </a:custGeom>
      </dsp:spPr>
      <dsp:style>
        <a:lnRef idx="2">
          <a:schemeClr val="accent2"/>
        </a:lnRef>
        <a:fillRef idx="0">
          <a:schemeClr val="accent3">
            <a:tint val="90000"/>
          </a:schemeClr>
        </a:fillRef>
        <a:effectRef idx="0">
          <a:scrgbClr r="0" g="0" b="0"/>
        </a:effectRef>
        <a:fontRef idx="minor"/>
      </dsp:style>
      <dsp:txXfrm>
        <a:off x="1025897" y="886144"/>
        <a:ext cx="4609905" cy="338246"/>
      </dsp:txXfrm>
    </dsp:sp>
    <dsp:sp modelId="{0D6D7AF0-82AB-44CE-B0A8-C12A2CFF8B44}">
      <dsp:nvSpPr>
        <dsp:cNvPr id="8" name="任意多边形 7"/>
        <dsp:cNvSpPr/>
      </dsp:nvSpPr>
      <dsp:spPr bwMode="white">
        <a:xfrm>
          <a:off x="461654" y="2757072"/>
          <a:ext cx="564243" cy="268529"/>
        </a:xfrm>
        <a:custGeom>
          <a:avLst/>
          <a:gdLst/>
          <a:ahLst/>
          <a:cxnLst/>
          <a:pathLst>
            <a:path w="889" h="423">
              <a:moveTo>
                <a:pt x="889" y="0"/>
              </a:moveTo>
              <a:lnTo>
                <a:pt x="889" y="242"/>
              </a:lnTo>
              <a:lnTo>
                <a:pt x="0" y="242"/>
              </a:lnTo>
              <a:lnTo>
                <a:pt x="0" y="423"/>
              </a:lnTo>
            </a:path>
          </a:pathLst>
        </a:custGeom>
      </dsp:spPr>
      <dsp:style>
        <a:lnRef idx="2">
          <a:schemeClr val="accent3"/>
        </a:lnRef>
        <a:fillRef idx="0">
          <a:schemeClr val="accent4">
            <a:tint val="70000"/>
          </a:schemeClr>
        </a:fillRef>
        <a:effectRef idx="0">
          <a:scrgbClr r="0" g="0" b="0"/>
        </a:effectRef>
        <a:fontRef idx="minor"/>
      </dsp:style>
      <dsp:txXfrm>
        <a:off x="461654" y="2757072"/>
        <a:ext cx="564243" cy="268529"/>
      </dsp:txXfrm>
    </dsp:sp>
    <dsp:sp modelId="{7A3665AA-C7A6-4252-B6ED-8D009672C4A9}">
      <dsp:nvSpPr>
        <dsp:cNvPr id="11" name="任意多边形 10"/>
        <dsp:cNvSpPr/>
      </dsp:nvSpPr>
      <dsp:spPr bwMode="white">
        <a:xfrm>
          <a:off x="1025897" y="2757072"/>
          <a:ext cx="564243" cy="268529"/>
        </a:xfrm>
        <a:custGeom>
          <a:avLst/>
          <a:gdLst/>
          <a:ahLst/>
          <a:cxnLst/>
          <a:pathLst>
            <a:path w="889" h="423">
              <a:moveTo>
                <a:pt x="0" y="0"/>
              </a:moveTo>
              <a:lnTo>
                <a:pt x="0" y="242"/>
              </a:lnTo>
              <a:lnTo>
                <a:pt x="889" y="242"/>
              </a:lnTo>
              <a:lnTo>
                <a:pt x="889" y="423"/>
              </a:lnTo>
            </a:path>
          </a:pathLst>
        </a:custGeom>
      </dsp:spPr>
      <dsp:style>
        <a:lnRef idx="2">
          <a:schemeClr val="accent3"/>
        </a:lnRef>
        <a:fillRef idx="0">
          <a:schemeClr val="accent4">
            <a:tint val="70000"/>
          </a:schemeClr>
        </a:fillRef>
        <a:effectRef idx="0">
          <a:scrgbClr r="0" g="0" b="0"/>
        </a:effectRef>
        <a:fontRef idx="minor"/>
      </dsp:style>
      <dsp:txXfrm>
        <a:off x="1025897" y="2757072"/>
        <a:ext cx="564243" cy="268529"/>
      </dsp:txXfrm>
    </dsp:sp>
    <dsp:sp modelId="{571A445D-C7DF-4090-A65A-9FBFC5C897B9}">
      <dsp:nvSpPr>
        <dsp:cNvPr id="14" name="任意多边形 13"/>
        <dsp:cNvSpPr/>
      </dsp:nvSpPr>
      <dsp:spPr bwMode="white">
        <a:xfrm>
          <a:off x="3282871" y="886144"/>
          <a:ext cx="2352931" cy="338246"/>
        </a:xfrm>
        <a:custGeom>
          <a:avLst/>
          <a:gdLst/>
          <a:ahLst/>
          <a:cxnLst/>
          <a:pathLst>
            <a:path w="3705" h="533">
              <a:moveTo>
                <a:pt x="3705" y="0"/>
              </a:moveTo>
              <a:lnTo>
                <a:pt x="3705" y="352"/>
              </a:lnTo>
              <a:lnTo>
                <a:pt x="0" y="352"/>
              </a:lnTo>
              <a:lnTo>
                <a:pt x="0" y="533"/>
              </a:lnTo>
            </a:path>
          </a:pathLst>
        </a:custGeom>
      </dsp:spPr>
      <dsp:style>
        <a:lnRef idx="2">
          <a:schemeClr val="accent2"/>
        </a:lnRef>
        <a:fillRef idx="0">
          <a:schemeClr val="accent3">
            <a:tint val="90000"/>
          </a:schemeClr>
        </a:fillRef>
        <a:effectRef idx="0">
          <a:scrgbClr r="0" g="0" b="0"/>
        </a:effectRef>
        <a:fontRef idx="minor"/>
      </dsp:style>
      <dsp:txXfrm>
        <a:off x="3282871" y="886144"/>
        <a:ext cx="2352931" cy="338246"/>
      </dsp:txXfrm>
    </dsp:sp>
    <dsp:sp modelId="{F4C6CAE2-1F83-4E72-8996-661835CF40AA}">
      <dsp:nvSpPr>
        <dsp:cNvPr id="17" name="任意多边形 16"/>
        <dsp:cNvSpPr/>
      </dsp:nvSpPr>
      <dsp:spPr bwMode="white">
        <a:xfrm>
          <a:off x="2718628" y="2722650"/>
          <a:ext cx="564243" cy="268529"/>
        </a:xfrm>
        <a:custGeom>
          <a:avLst/>
          <a:gdLst/>
          <a:ahLst/>
          <a:cxnLst/>
          <a:pathLst>
            <a:path w="889" h="423">
              <a:moveTo>
                <a:pt x="889" y="0"/>
              </a:moveTo>
              <a:lnTo>
                <a:pt x="889" y="242"/>
              </a:lnTo>
              <a:lnTo>
                <a:pt x="0" y="242"/>
              </a:lnTo>
              <a:lnTo>
                <a:pt x="0" y="423"/>
              </a:lnTo>
            </a:path>
          </a:pathLst>
        </a:custGeom>
      </dsp:spPr>
      <dsp:style>
        <a:lnRef idx="2">
          <a:schemeClr val="accent3"/>
        </a:lnRef>
        <a:fillRef idx="0">
          <a:schemeClr val="accent4">
            <a:tint val="70000"/>
          </a:schemeClr>
        </a:fillRef>
        <a:effectRef idx="0">
          <a:scrgbClr r="0" g="0" b="0"/>
        </a:effectRef>
        <a:fontRef idx="minor"/>
      </dsp:style>
      <dsp:txXfrm>
        <a:off x="2718628" y="2722650"/>
        <a:ext cx="564243" cy="268529"/>
      </dsp:txXfrm>
    </dsp:sp>
    <dsp:sp modelId="{8F2B84FC-B76E-46A6-A6ED-B1A5773528D8}">
      <dsp:nvSpPr>
        <dsp:cNvPr id="20" name="任意多边形 19"/>
        <dsp:cNvSpPr/>
      </dsp:nvSpPr>
      <dsp:spPr bwMode="white">
        <a:xfrm>
          <a:off x="3282871" y="2722650"/>
          <a:ext cx="564243" cy="268529"/>
        </a:xfrm>
        <a:custGeom>
          <a:avLst/>
          <a:gdLst/>
          <a:ahLst/>
          <a:cxnLst/>
          <a:pathLst>
            <a:path w="889" h="423">
              <a:moveTo>
                <a:pt x="0" y="0"/>
              </a:moveTo>
              <a:lnTo>
                <a:pt x="0" y="242"/>
              </a:lnTo>
              <a:lnTo>
                <a:pt x="889" y="242"/>
              </a:lnTo>
              <a:lnTo>
                <a:pt x="889" y="423"/>
              </a:lnTo>
            </a:path>
          </a:pathLst>
        </a:custGeom>
      </dsp:spPr>
      <dsp:style>
        <a:lnRef idx="2">
          <a:schemeClr val="accent3"/>
        </a:lnRef>
        <a:fillRef idx="0">
          <a:schemeClr val="accent4">
            <a:tint val="70000"/>
          </a:schemeClr>
        </a:fillRef>
        <a:effectRef idx="0">
          <a:scrgbClr r="0" g="0" b="0"/>
        </a:effectRef>
        <a:fontRef idx="minor"/>
      </dsp:style>
      <dsp:txXfrm>
        <a:off x="3282871" y="2722650"/>
        <a:ext cx="564243" cy="268529"/>
      </dsp:txXfrm>
    </dsp:sp>
    <dsp:sp modelId="{7D63185B-3068-40D4-B9C0-D00CE69142EF}">
      <dsp:nvSpPr>
        <dsp:cNvPr id="23" name="任意多边形 22"/>
        <dsp:cNvSpPr/>
      </dsp:nvSpPr>
      <dsp:spPr bwMode="white">
        <a:xfrm>
          <a:off x="5635802" y="886144"/>
          <a:ext cx="468286" cy="338246"/>
        </a:xfrm>
        <a:custGeom>
          <a:avLst/>
          <a:gdLst/>
          <a:ahLst/>
          <a:cxnLst/>
          <a:pathLst>
            <a:path w="737" h="533">
              <a:moveTo>
                <a:pt x="0" y="0"/>
              </a:moveTo>
              <a:lnTo>
                <a:pt x="0" y="352"/>
              </a:lnTo>
              <a:lnTo>
                <a:pt x="737" y="352"/>
              </a:lnTo>
              <a:lnTo>
                <a:pt x="737" y="533"/>
              </a:lnTo>
            </a:path>
          </a:pathLst>
        </a:custGeom>
      </dsp:spPr>
      <dsp:style>
        <a:lnRef idx="2">
          <a:schemeClr val="accent2"/>
        </a:lnRef>
        <a:fillRef idx="0">
          <a:schemeClr val="accent3">
            <a:tint val="90000"/>
          </a:schemeClr>
        </a:fillRef>
        <a:effectRef idx="0">
          <a:scrgbClr r="0" g="0" b="0"/>
        </a:effectRef>
        <a:fontRef idx="minor"/>
      </dsp:style>
      <dsp:txXfrm>
        <a:off x="5635802" y="886144"/>
        <a:ext cx="468286" cy="338246"/>
      </dsp:txXfrm>
    </dsp:sp>
    <dsp:sp modelId="{4B05A877-3FB8-4A9F-9C4B-D3FD0FBABEEE}">
      <dsp:nvSpPr>
        <dsp:cNvPr id="26" name="任意多边形 25"/>
        <dsp:cNvSpPr/>
      </dsp:nvSpPr>
      <dsp:spPr bwMode="white">
        <a:xfrm>
          <a:off x="4975601" y="2689800"/>
          <a:ext cx="1128487" cy="268529"/>
        </a:xfrm>
        <a:custGeom>
          <a:avLst/>
          <a:gdLst/>
          <a:ahLst/>
          <a:cxnLst/>
          <a:pathLst>
            <a:path w="1777" h="423">
              <a:moveTo>
                <a:pt x="1777" y="0"/>
              </a:moveTo>
              <a:lnTo>
                <a:pt x="1777" y="242"/>
              </a:lnTo>
              <a:lnTo>
                <a:pt x="0" y="242"/>
              </a:lnTo>
              <a:lnTo>
                <a:pt x="0" y="423"/>
              </a:lnTo>
            </a:path>
          </a:pathLst>
        </a:custGeom>
      </dsp:spPr>
      <dsp:style>
        <a:lnRef idx="2">
          <a:schemeClr val="accent3"/>
        </a:lnRef>
        <a:fillRef idx="0">
          <a:schemeClr val="accent4">
            <a:tint val="70000"/>
          </a:schemeClr>
        </a:fillRef>
        <a:effectRef idx="0">
          <a:scrgbClr r="0" g="0" b="0"/>
        </a:effectRef>
        <a:fontRef idx="minor"/>
      </dsp:style>
      <dsp:txXfrm>
        <a:off x="4975601" y="2689800"/>
        <a:ext cx="1128487" cy="268529"/>
      </dsp:txXfrm>
    </dsp:sp>
    <dsp:sp modelId="{14C10F7E-1BC7-4C2B-B02D-5F2864C8ADA8}">
      <dsp:nvSpPr>
        <dsp:cNvPr id="29" name="任意多边形 28"/>
        <dsp:cNvSpPr/>
      </dsp:nvSpPr>
      <dsp:spPr bwMode="white">
        <a:xfrm>
          <a:off x="6104088" y="2689800"/>
          <a:ext cx="0" cy="268529"/>
        </a:xfrm>
        <a:custGeom>
          <a:avLst/>
          <a:gdLst/>
          <a:ahLst/>
          <a:cxnLst/>
          <a:pathLst>
            <a:path h="423">
              <a:moveTo>
                <a:pt x="0" y="0"/>
              </a:moveTo>
              <a:lnTo>
                <a:pt x="0" y="242"/>
              </a:lnTo>
              <a:lnTo>
                <a:pt x="0" y="242"/>
              </a:lnTo>
              <a:lnTo>
                <a:pt x="0" y="423"/>
              </a:lnTo>
            </a:path>
          </a:pathLst>
        </a:custGeom>
      </dsp:spPr>
      <dsp:style>
        <a:lnRef idx="2">
          <a:schemeClr val="accent3"/>
        </a:lnRef>
        <a:fillRef idx="0">
          <a:schemeClr val="accent4">
            <a:tint val="70000"/>
          </a:schemeClr>
        </a:fillRef>
        <a:effectRef idx="0">
          <a:scrgbClr r="0" g="0" b="0"/>
        </a:effectRef>
        <a:fontRef idx="minor"/>
      </dsp:style>
      <dsp:txXfrm>
        <a:off x="6104088" y="2689800"/>
        <a:ext cx="0" cy="268529"/>
      </dsp:txXfrm>
    </dsp:sp>
    <dsp:sp modelId="{EFA59557-9481-4C53-B5B9-40BDDEA80061}">
      <dsp:nvSpPr>
        <dsp:cNvPr id="32" name="任意多边形 31"/>
        <dsp:cNvSpPr/>
      </dsp:nvSpPr>
      <dsp:spPr bwMode="white">
        <a:xfrm>
          <a:off x="6104088" y="2689800"/>
          <a:ext cx="1128487" cy="268529"/>
        </a:xfrm>
        <a:custGeom>
          <a:avLst/>
          <a:gdLst/>
          <a:ahLst/>
          <a:cxnLst/>
          <a:pathLst>
            <a:path w="1777" h="423">
              <a:moveTo>
                <a:pt x="0" y="0"/>
              </a:moveTo>
              <a:lnTo>
                <a:pt x="0" y="242"/>
              </a:lnTo>
              <a:lnTo>
                <a:pt x="1777" y="242"/>
              </a:lnTo>
              <a:lnTo>
                <a:pt x="1777" y="423"/>
              </a:lnTo>
            </a:path>
          </a:pathLst>
        </a:custGeom>
      </dsp:spPr>
      <dsp:style>
        <a:lnRef idx="2">
          <a:schemeClr val="accent3"/>
        </a:lnRef>
        <a:fillRef idx="0">
          <a:schemeClr val="accent4">
            <a:tint val="70000"/>
          </a:schemeClr>
        </a:fillRef>
        <a:effectRef idx="0">
          <a:scrgbClr r="0" g="0" b="0"/>
        </a:effectRef>
        <a:fontRef idx="minor"/>
      </dsp:style>
      <dsp:txXfrm>
        <a:off x="6104088" y="2689800"/>
        <a:ext cx="1128487" cy="268529"/>
      </dsp:txXfrm>
    </dsp:sp>
    <dsp:sp modelId="{1824C1FC-A2AF-4F13-9AAC-B3E64E098DE4}">
      <dsp:nvSpPr>
        <dsp:cNvPr id="35" name="任意多边形 34"/>
        <dsp:cNvSpPr/>
      </dsp:nvSpPr>
      <dsp:spPr bwMode="white">
        <a:xfrm>
          <a:off x="5635802" y="886144"/>
          <a:ext cx="3289495" cy="338246"/>
        </a:xfrm>
        <a:custGeom>
          <a:avLst/>
          <a:gdLst/>
          <a:ahLst/>
          <a:cxnLst/>
          <a:pathLst>
            <a:path w="5180" h="533">
              <a:moveTo>
                <a:pt x="0" y="0"/>
              </a:moveTo>
              <a:lnTo>
                <a:pt x="0" y="352"/>
              </a:lnTo>
              <a:lnTo>
                <a:pt x="5180" y="352"/>
              </a:lnTo>
              <a:lnTo>
                <a:pt x="5180" y="533"/>
              </a:lnTo>
            </a:path>
          </a:pathLst>
        </a:custGeom>
      </dsp:spPr>
      <dsp:style>
        <a:lnRef idx="2">
          <a:schemeClr val="accent2"/>
        </a:lnRef>
        <a:fillRef idx="0">
          <a:schemeClr val="accent3">
            <a:tint val="90000"/>
          </a:schemeClr>
        </a:fillRef>
        <a:effectRef idx="0">
          <a:scrgbClr r="0" g="0" b="0"/>
        </a:effectRef>
        <a:fontRef idx="minor"/>
      </dsp:style>
      <dsp:txXfrm>
        <a:off x="5635802" y="886144"/>
        <a:ext cx="3289495" cy="338246"/>
      </dsp:txXfrm>
    </dsp:sp>
    <dsp:sp modelId="{8654C9F8-14AF-4AA3-90BB-937803CB8783}">
      <dsp:nvSpPr>
        <dsp:cNvPr id="38" name="任意多边形 37"/>
        <dsp:cNvSpPr/>
      </dsp:nvSpPr>
      <dsp:spPr bwMode="white">
        <a:xfrm>
          <a:off x="8361062" y="2745557"/>
          <a:ext cx="564234" cy="268529"/>
        </a:xfrm>
        <a:custGeom>
          <a:avLst/>
          <a:gdLst/>
          <a:ahLst/>
          <a:cxnLst/>
          <a:pathLst>
            <a:path w="889" h="423">
              <a:moveTo>
                <a:pt x="889" y="0"/>
              </a:moveTo>
              <a:lnTo>
                <a:pt x="889" y="242"/>
              </a:lnTo>
              <a:lnTo>
                <a:pt x="0" y="242"/>
              </a:lnTo>
              <a:lnTo>
                <a:pt x="0" y="423"/>
              </a:lnTo>
            </a:path>
          </a:pathLst>
        </a:custGeom>
      </dsp:spPr>
      <dsp:style>
        <a:lnRef idx="2">
          <a:schemeClr val="accent3"/>
        </a:lnRef>
        <a:fillRef idx="0">
          <a:schemeClr val="accent4">
            <a:tint val="70000"/>
          </a:schemeClr>
        </a:fillRef>
        <a:effectRef idx="0">
          <a:scrgbClr r="0" g="0" b="0"/>
        </a:effectRef>
        <a:fontRef idx="minor"/>
      </dsp:style>
      <dsp:txXfrm>
        <a:off x="8361062" y="2745557"/>
        <a:ext cx="564234" cy="268529"/>
      </dsp:txXfrm>
    </dsp:sp>
    <dsp:sp modelId="{EDA39AFF-0044-4A05-BBF3-C8E138E67CA2}">
      <dsp:nvSpPr>
        <dsp:cNvPr id="41" name="任意多边形 40"/>
        <dsp:cNvSpPr/>
      </dsp:nvSpPr>
      <dsp:spPr bwMode="white">
        <a:xfrm>
          <a:off x="8925296" y="2745557"/>
          <a:ext cx="564253" cy="268529"/>
        </a:xfrm>
        <a:custGeom>
          <a:avLst/>
          <a:gdLst/>
          <a:ahLst/>
          <a:cxnLst/>
          <a:pathLst>
            <a:path w="889" h="423">
              <a:moveTo>
                <a:pt x="0" y="0"/>
              </a:moveTo>
              <a:lnTo>
                <a:pt x="0" y="242"/>
              </a:lnTo>
              <a:lnTo>
                <a:pt x="889" y="242"/>
              </a:lnTo>
              <a:lnTo>
                <a:pt x="889" y="423"/>
              </a:lnTo>
            </a:path>
          </a:pathLst>
        </a:custGeom>
      </dsp:spPr>
      <dsp:style>
        <a:lnRef idx="2">
          <a:schemeClr val="accent3"/>
        </a:lnRef>
        <a:fillRef idx="0">
          <a:schemeClr val="accent4">
            <a:tint val="70000"/>
          </a:schemeClr>
        </a:fillRef>
        <a:effectRef idx="0">
          <a:scrgbClr r="0" g="0" b="0"/>
        </a:effectRef>
        <a:fontRef idx="minor"/>
      </dsp:style>
      <dsp:txXfrm>
        <a:off x="8925296" y="2745557"/>
        <a:ext cx="564253" cy="268529"/>
      </dsp:txXfrm>
    </dsp:sp>
    <dsp:sp modelId="{8ECE5F6D-8087-42D6-AFAE-43537EA64363}">
      <dsp:nvSpPr>
        <dsp:cNvPr id="44" name="任意多边形 43"/>
        <dsp:cNvSpPr/>
      </dsp:nvSpPr>
      <dsp:spPr bwMode="white">
        <a:xfrm>
          <a:off x="5635802" y="886144"/>
          <a:ext cx="4893226" cy="338246"/>
        </a:xfrm>
        <a:custGeom>
          <a:avLst/>
          <a:gdLst/>
          <a:ahLst/>
          <a:cxnLst/>
          <a:pathLst>
            <a:path w="7706" h="533">
              <a:moveTo>
                <a:pt x="0" y="0"/>
              </a:moveTo>
              <a:lnTo>
                <a:pt x="0" y="352"/>
              </a:lnTo>
              <a:lnTo>
                <a:pt x="7706" y="352"/>
              </a:lnTo>
              <a:lnTo>
                <a:pt x="7706" y="533"/>
              </a:lnTo>
            </a:path>
          </a:pathLst>
        </a:custGeom>
      </dsp:spPr>
      <dsp:style>
        <a:lnRef idx="2">
          <a:schemeClr val="accent2"/>
        </a:lnRef>
        <a:fillRef idx="0">
          <a:schemeClr val="accent3">
            <a:tint val="90000"/>
          </a:schemeClr>
        </a:fillRef>
        <a:effectRef idx="0">
          <a:scrgbClr r="0" g="0" b="0"/>
        </a:effectRef>
        <a:fontRef idx="minor"/>
      </dsp:style>
      <dsp:txXfrm>
        <a:off x="5635802" y="886144"/>
        <a:ext cx="4893226" cy="338246"/>
      </dsp:txXfrm>
    </dsp:sp>
    <dsp:sp modelId="{699A2996-3EC0-4C7B-B09A-ED6C44B4AAF5}">
      <dsp:nvSpPr>
        <dsp:cNvPr id="3" name="圆角矩形 2"/>
        <dsp:cNvSpPr/>
      </dsp:nvSpPr>
      <dsp:spPr bwMode="white">
        <a:xfrm>
          <a:off x="4537906" y="-47276"/>
          <a:ext cx="2195791" cy="933419"/>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4537906" y="-47276"/>
        <a:ext cx="2195791" cy="933419"/>
      </dsp:txXfrm>
    </dsp:sp>
    <dsp:sp modelId="{13FA3135-86F3-4ECC-8DD0-EFF3709A3D2F}">
      <dsp:nvSpPr>
        <dsp:cNvPr id="4" name="圆角矩形 3"/>
        <dsp:cNvSpPr/>
      </dsp:nvSpPr>
      <dsp:spPr bwMode="white">
        <a:xfrm>
          <a:off x="4640496" y="50185"/>
          <a:ext cx="2195791" cy="933419"/>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dirty="0">
              <a:solidFill>
                <a:schemeClr val="dk1"/>
              </a:solidFill>
            </a:rPr>
            <a:t>主要内容总览</a:t>
          </a:r>
          <a:endParaRPr>
            <a:solidFill>
              <a:schemeClr val="dk1"/>
            </a:solidFill>
          </a:endParaRPr>
        </a:p>
      </dsp:txBody>
      <dsp:txXfrm>
        <a:off x="4640496" y="50185"/>
        <a:ext cx="2195791" cy="933419"/>
      </dsp:txXfrm>
    </dsp:sp>
    <dsp:sp modelId="{500F5AB5-0174-4E40-B00B-1BBDA1B74B7D}">
      <dsp:nvSpPr>
        <dsp:cNvPr id="6" name="圆角矩形 5"/>
        <dsp:cNvSpPr/>
      </dsp:nvSpPr>
      <dsp:spPr bwMode="white">
        <a:xfrm>
          <a:off x="355982" y="1224389"/>
          <a:ext cx="1339830" cy="1532683"/>
        </a:xfrm>
        <a:prstGeom prst="roundRect">
          <a:avLst>
            <a:gd name="adj" fmla="val 10000"/>
          </a:avLst>
        </a:prstGeom>
      </dsp:spPr>
      <dsp:style>
        <a:lnRef idx="2">
          <a:schemeClr val="lt1"/>
        </a:lnRef>
        <a:fillRef idx="1">
          <a:schemeClr val="accent2">
            <a:hueOff val="0"/>
            <a:satOff val="0"/>
            <a:lumOff val="0"/>
            <a:alpha val="100000"/>
          </a:schemeClr>
        </a:fillRef>
        <a:effectRef idx="0">
          <a:scrgbClr r="0" g="0" b="0"/>
        </a:effectRef>
        <a:fontRef idx="minor">
          <a:schemeClr val="lt1"/>
        </a:fontRef>
      </dsp:style>
      <dsp:txXfrm>
        <a:off x="355982" y="1224389"/>
        <a:ext cx="1339830" cy="1532683"/>
      </dsp:txXfrm>
    </dsp:sp>
    <dsp:sp modelId="{7544338E-8E28-4284-B574-354AFC112127}">
      <dsp:nvSpPr>
        <dsp:cNvPr id="7" name="圆角矩形 6"/>
        <dsp:cNvSpPr/>
      </dsp:nvSpPr>
      <dsp:spPr bwMode="white">
        <a:xfrm>
          <a:off x="458572" y="1321850"/>
          <a:ext cx="1339830" cy="1532683"/>
        </a:xfrm>
        <a:prstGeom prst="roundRect">
          <a:avLst>
            <a:gd name="adj" fmla="val 10000"/>
          </a:avLst>
        </a:prstGeom>
      </dsp:spPr>
      <dsp:style>
        <a:lnRef idx="2">
          <a:schemeClr val="accent2">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贯彻新思想新理念，建立健全安全生产体制机制</a:t>
          </a:r>
          <a:endParaRPr lang="zh-CN" altLang="en-US" sz="1400" dirty="0">
            <a:solidFill>
              <a:schemeClr val="dk1"/>
            </a:solidFill>
          </a:endParaRPr>
        </a:p>
      </dsp:txBody>
      <dsp:txXfrm>
        <a:off x="458572" y="1321850"/>
        <a:ext cx="1339830" cy="1532683"/>
      </dsp:txXfrm>
    </dsp:sp>
    <dsp:sp modelId="{ACA60FCE-2FCE-468E-A12D-A409FBB1AD65}">
      <dsp:nvSpPr>
        <dsp:cNvPr id="9" name="圆角矩形 8"/>
        <dsp:cNvSpPr/>
      </dsp:nvSpPr>
      <dsp:spPr bwMode="white">
        <a:xfrm>
          <a:off x="0" y="3025601"/>
          <a:ext cx="923307" cy="2301645"/>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Xfrm>
        <a:off x="0" y="3025601"/>
        <a:ext cx="923307" cy="2301645"/>
      </dsp:txXfrm>
    </dsp:sp>
    <dsp:sp modelId="{75DB0B83-75FA-4B14-8214-BA5283CCF7B5}">
      <dsp:nvSpPr>
        <dsp:cNvPr id="10" name="圆角矩形 9"/>
        <dsp:cNvSpPr/>
      </dsp:nvSpPr>
      <dsp:spPr bwMode="white">
        <a:xfrm>
          <a:off x="102590" y="3123061"/>
          <a:ext cx="923307" cy="2301645"/>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厘清监管体制，强化基层管理，疏通监管堵点</a:t>
          </a:r>
          <a:endParaRPr lang="zh-CN" altLang="en-US" sz="1400" dirty="0">
            <a:solidFill>
              <a:schemeClr val="dk1"/>
            </a:solidFill>
          </a:endParaRPr>
        </a:p>
      </dsp:txBody>
      <dsp:txXfrm>
        <a:off x="102590" y="3123061"/>
        <a:ext cx="923307" cy="2301645"/>
      </dsp:txXfrm>
    </dsp:sp>
    <dsp:sp modelId="{00CF4383-3538-46D3-8A0C-82F0B5F02275}">
      <dsp:nvSpPr>
        <dsp:cNvPr id="12" name="圆角矩形 11"/>
        <dsp:cNvSpPr/>
      </dsp:nvSpPr>
      <dsp:spPr bwMode="white">
        <a:xfrm>
          <a:off x="1128487" y="3025601"/>
          <a:ext cx="923307" cy="2342152"/>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Xfrm>
        <a:off x="1128487" y="3025601"/>
        <a:ext cx="923307" cy="2342152"/>
      </dsp:txXfrm>
    </dsp:sp>
    <dsp:sp modelId="{459AC4F6-10E0-47C4-91F0-256BC1CBBB55}">
      <dsp:nvSpPr>
        <dsp:cNvPr id="13" name="圆角矩形 12"/>
        <dsp:cNvSpPr/>
      </dsp:nvSpPr>
      <dsp:spPr bwMode="white">
        <a:xfrm>
          <a:off x="1231077" y="3123061"/>
          <a:ext cx="923307" cy="2342152"/>
        </a:xfrm>
        <a:prstGeom prst="roundRect">
          <a:avLst>
            <a:gd name="adj" fmla="val 10000"/>
          </a:avLst>
        </a:prstGeom>
        <a:solidFill>
          <a:schemeClr val="bg1"/>
        </a:solidFill>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推动安全生产标准化、数字化建设与运用</a:t>
          </a:r>
          <a:endParaRPr lang="zh-CN" altLang="en-US" sz="1400" dirty="0">
            <a:solidFill>
              <a:schemeClr val="dk1"/>
            </a:solidFill>
          </a:endParaRPr>
        </a:p>
      </dsp:txBody>
      <dsp:txXfrm>
        <a:off x="1231077" y="3123061"/>
        <a:ext cx="923307" cy="2342152"/>
      </dsp:txXfrm>
    </dsp:sp>
    <dsp:sp modelId="{C637DAF3-C55E-4914-A22D-E2680F66EE10}">
      <dsp:nvSpPr>
        <dsp:cNvPr id="15" name="圆角矩形 14"/>
        <dsp:cNvSpPr/>
      </dsp:nvSpPr>
      <dsp:spPr bwMode="white">
        <a:xfrm>
          <a:off x="2560023" y="1224389"/>
          <a:ext cx="1445696" cy="1498261"/>
        </a:xfrm>
        <a:prstGeom prst="roundRect">
          <a:avLst>
            <a:gd name="adj" fmla="val 10000"/>
          </a:avLst>
        </a:prstGeom>
      </dsp:spPr>
      <dsp:style>
        <a:lnRef idx="2">
          <a:schemeClr val="lt1"/>
        </a:lnRef>
        <a:fillRef idx="1">
          <a:schemeClr val="accent2">
            <a:hueOff val="0"/>
            <a:satOff val="0"/>
            <a:lumOff val="0"/>
            <a:alpha val="100000"/>
          </a:schemeClr>
        </a:fillRef>
        <a:effectRef idx="0">
          <a:scrgbClr r="0" g="0" b="0"/>
        </a:effectRef>
        <a:fontRef idx="minor">
          <a:schemeClr val="lt1"/>
        </a:fontRef>
      </dsp:style>
      <dsp:txXfrm>
        <a:off x="2560023" y="1224389"/>
        <a:ext cx="1445696" cy="1498261"/>
      </dsp:txXfrm>
    </dsp:sp>
    <dsp:sp modelId="{815D4E00-4E37-4B84-A3A8-52E05E0BDDE1}">
      <dsp:nvSpPr>
        <dsp:cNvPr id="16" name="圆角矩形 15"/>
        <dsp:cNvSpPr/>
      </dsp:nvSpPr>
      <dsp:spPr bwMode="white">
        <a:xfrm>
          <a:off x="2662613" y="1321850"/>
          <a:ext cx="1445696" cy="1498261"/>
        </a:xfrm>
        <a:prstGeom prst="roundRect">
          <a:avLst>
            <a:gd name="adj" fmla="val 10000"/>
          </a:avLst>
        </a:prstGeom>
      </dsp:spPr>
      <dsp:style>
        <a:lnRef idx="2">
          <a:schemeClr val="accent2">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强化和落实生产经营单位的安全生产主体责任</a:t>
          </a:r>
          <a:endParaRPr lang="zh-CN" altLang="en-US" sz="1400" dirty="0">
            <a:solidFill>
              <a:schemeClr val="dk1"/>
            </a:solidFill>
          </a:endParaRPr>
        </a:p>
      </dsp:txBody>
      <dsp:txXfrm>
        <a:off x="2662613" y="1321850"/>
        <a:ext cx="1445696" cy="1498261"/>
      </dsp:txXfrm>
    </dsp:sp>
    <dsp:sp modelId="{0BEF9DAA-2F67-4259-A1B8-D1585396B70F}">
      <dsp:nvSpPr>
        <dsp:cNvPr id="18" name="圆角矩形 17"/>
        <dsp:cNvSpPr/>
      </dsp:nvSpPr>
      <dsp:spPr bwMode="white">
        <a:xfrm>
          <a:off x="2256974" y="2991179"/>
          <a:ext cx="923307" cy="2382349"/>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Xfrm>
        <a:off x="2256974" y="2991179"/>
        <a:ext cx="923307" cy="2382349"/>
      </dsp:txXfrm>
    </dsp:sp>
    <dsp:sp modelId="{1DDAAFF5-38D6-4FFE-BA6F-0CE24E4C670E}">
      <dsp:nvSpPr>
        <dsp:cNvPr id="19" name="圆角矩形 18"/>
        <dsp:cNvSpPr/>
      </dsp:nvSpPr>
      <dsp:spPr bwMode="white">
        <a:xfrm>
          <a:off x="2359564" y="3088639"/>
          <a:ext cx="923307" cy="2382349"/>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强化生产经营单位安全生产责任</a:t>
          </a:r>
          <a:endParaRPr lang="zh-CN" altLang="en-US" sz="1400" dirty="0">
            <a:solidFill>
              <a:schemeClr val="dk1"/>
            </a:solidFill>
          </a:endParaRPr>
        </a:p>
      </dsp:txBody>
      <dsp:txXfrm>
        <a:off x="2359564" y="3088639"/>
        <a:ext cx="923307" cy="2382349"/>
      </dsp:txXfrm>
    </dsp:sp>
    <dsp:sp modelId="{8D29C419-047C-40EC-B215-66E4D4740770}">
      <dsp:nvSpPr>
        <dsp:cNvPr id="21" name="圆角矩形 20"/>
        <dsp:cNvSpPr/>
      </dsp:nvSpPr>
      <dsp:spPr bwMode="white">
        <a:xfrm>
          <a:off x="3385461" y="2991179"/>
          <a:ext cx="923307" cy="2427705"/>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Xfrm>
        <a:off x="3385461" y="2991179"/>
        <a:ext cx="923307" cy="2427705"/>
      </dsp:txXfrm>
    </dsp:sp>
    <dsp:sp modelId="{B24F83E9-2EE2-4978-9ED9-785D73B75EB1}">
      <dsp:nvSpPr>
        <dsp:cNvPr id="22" name="圆角矩形 21"/>
        <dsp:cNvSpPr/>
      </dsp:nvSpPr>
      <dsp:spPr bwMode="white">
        <a:xfrm>
          <a:off x="3488051" y="3088639"/>
          <a:ext cx="923307" cy="2427705"/>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聚焦源头治理，加强生产经营单位风险防控</a:t>
          </a:r>
          <a:endParaRPr lang="zh-CN" altLang="en-US" sz="1400" dirty="0">
            <a:solidFill>
              <a:schemeClr val="dk1"/>
            </a:solidFill>
          </a:endParaRPr>
        </a:p>
      </dsp:txBody>
      <dsp:txXfrm>
        <a:off x="3488051" y="3088639"/>
        <a:ext cx="923307" cy="2427705"/>
      </dsp:txXfrm>
    </dsp:sp>
    <dsp:sp modelId="{35143C54-BEF2-4F65-9DFC-5CDC56215A6F}">
      <dsp:nvSpPr>
        <dsp:cNvPr id="24" name="圆角矩形 23"/>
        <dsp:cNvSpPr/>
      </dsp:nvSpPr>
      <dsp:spPr bwMode="white">
        <a:xfrm>
          <a:off x="5450834" y="1224389"/>
          <a:ext cx="1306508" cy="1465411"/>
        </a:xfrm>
        <a:prstGeom prst="roundRect">
          <a:avLst>
            <a:gd name="adj" fmla="val 10000"/>
          </a:avLst>
        </a:prstGeom>
      </dsp:spPr>
      <dsp:style>
        <a:lnRef idx="2">
          <a:schemeClr val="lt1"/>
        </a:lnRef>
        <a:fillRef idx="1">
          <a:schemeClr val="accent2">
            <a:hueOff val="0"/>
            <a:satOff val="0"/>
            <a:lumOff val="0"/>
            <a:alpha val="100000"/>
          </a:schemeClr>
        </a:fillRef>
        <a:effectRef idx="0">
          <a:scrgbClr r="0" g="0" b="0"/>
        </a:effectRef>
        <a:fontRef idx="minor">
          <a:schemeClr val="lt1"/>
        </a:fontRef>
      </dsp:style>
      <dsp:txXfrm>
        <a:off x="5450834" y="1224389"/>
        <a:ext cx="1306508" cy="1465411"/>
      </dsp:txXfrm>
    </dsp:sp>
    <dsp:sp modelId="{8F590845-A6B7-4E15-88F5-726E778DB817}">
      <dsp:nvSpPr>
        <dsp:cNvPr id="25" name="圆角矩形 24"/>
        <dsp:cNvSpPr/>
      </dsp:nvSpPr>
      <dsp:spPr bwMode="white">
        <a:xfrm>
          <a:off x="5553424" y="1321850"/>
          <a:ext cx="1306508" cy="1465411"/>
        </a:xfrm>
        <a:prstGeom prst="roundRect">
          <a:avLst>
            <a:gd name="adj" fmla="val 10000"/>
          </a:avLst>
        </a:prstGeom>
      </dsp:spPr>
      <dsp:style>
        <a:lnRef idx="2">
          <a:schemeClr val="accent2">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完善安全生产监督管理制度</a:t>
          </a:r>
          <a:endParaRPr lang="zh-CN" altLang="en-US" sz="1400" dirty="0">
            <a:solidFill>
              <a:schemeClr val="dk1"/>
            </a:solidFill>
          </a:endParaRPr>
        </a:p>
      </dsp:txBody>
      <dsp:txXfrm>
        <a:off x="5553424" y="1321850"/>
        <a:ext cx="1306508" cy="1465411"/>
      </dsp:txXfrm>
    </dsp:sp>
    <dsp:sp modelId="{415B0E5B-DAD6-42EB-B64B-07AAFD68C52F}">
      <dsp:nvSpPr>
        <dsp:cNvPr id="27" name="圆角矩形 26"/>
        <dsp:cNvSpPr/>
      </dsp:nvSpPr>
      <dsp:spPr bwMode="white">
        <a:xfrm>
          <a:off x="4513948" y="2958328"/>
          <a:ext cx="923307" cy="2453215"/>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Xfrm>
        <a:off x="4513948" y="2958328"/>
        <a:ext cx="923307" cy="2453215"/>
      </dsp:txXfrm>
    </dsp:sp>
    <dsp:sp modelId="{C7139EDB-CC57-467B-A373-D81FAE4B27DF}">
      <dsp:nvSpPr>
        <dsp:cNvPr id="28" name="圆角矩形 27"/>
        <dsp:cNvSpPr/>
      </dsp:nvSpPr>
      <dsp:spPr bwMode="white">
        <a:xfrm>
          <a:off x="4616537" y="3055789"/>
          <a:ext cx="923307" cy="2453215"/>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落实政府依法监督检查职责，防止监管缺位、避免重复检查</a:t>
          </a:r>
          <a:endParaRPr lang="zh-CN" altLang="en-US" sz="1400" dirty="0">
            <a:solidFill>
              <a:schemeClr val="dk1"/>
            </a:solidFill>
          </a:endParaRPr>
        </a:p>
      </dsp:txBody>
      <dsp:txXfrm>
        <a:off x="4616537" y="3055789"/>
        <a:ext cx="923307" cy="2453215"/>
      </dsp:txXfrm>
    </dsp:sp>
    <dsp:sp modelId="{B4E01F3F-8C59-4A7C-A880-D16CE72F4E39}">
      <dsp:nvSpPr>
        <dsp:cNvPr id="30" name="圆角矩形 29"/>
        <dsp:cNvSpPr/>
      </dsp:nvSpPr>
      <dsp:spPr bwMode="white">
        <a:xfrm>
          <a:off x="5642435" y="2958328"/>
          <a:ext cx="923307" cy="2453221"/>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Xfrm>
        <a:off x="5642435" y="2958328"/>
        <a:ext cx="923307" cy="2453221"/>
      </dsp:txXfrm>
    </dsp:sp>
    <dsp:sp modelId="{E61511F2-31C1-44C0-BF82-CCEE2F95EC10}">
      <dsp:nvSpPr>
        <dsp:cNvPr id="31" name="圆角矩形 30"/>
        <dsp:cNvSpPr/>
      </dsp:nvSpPr>
      <dsp:spPr bwMode="white">
        <a:xfrm>
          <a:off x="5745024" y="3055789"/>
          <a:ext cx="923307" cy="2453221"/>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落实安全发展的理念，强化安全生产风险监管</a:t>
          </a:r>
          <a:endParaRPr lang="zh-CN" altLang="en-US" sz="1400" dirty="0">
            <a:solidFill>
              <a:schemeClr val="dk1"/>
            </a:solidFill>
          </a:endParaRPr>
        </a:p>
      </dsp:txBody>
      <dsp:txXfrm>
        <a:off x="5745024" y="3055789"/>
        <a:ext cx="923307" cy="2453221"/>
      </dsp:txXfrm>
    </dsp:sp>
    <dsp:sp modelId="{AA698855-FA29-4DB0-82EE-B2FD2A701115}">
      <dsp:nvSpPr>
        <dsp:cNvPr id="33" name="圆角矩形 32"/>
        <dsp:cNvSpPr/>
      </dsp:nvSpPr>
      <dsp:spPr bwMode="white">
        <a:xfrm>
          <a:off x="6770922" y="2958328"/>
          <a:ext cx="923307" cy="2453221"/>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Xfrm>
        <a:off x="6770922" y="2958328"/>
        <a:ext cx="923307" cy="2453221"/>
      </dsp:txXfrm>
    </dsp:sp>
    <dsp:sp modelId="{1BB1C04D-0E65-4CBD-8867-887C3399D653}">
      <dsp:nvSpPr>
        <dsp:cNvPr id="34" name="圆角矩形 33"/>
        <dsp:cNvSpPr/>
      </dsp:nvSpPr>
      <dsp:spPr bwMode="white">
        <a:xfrm>
          <a:off x="6873511" y="3055789"/>
          <a:ext cx="923307" cy="2453221"/>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加强安全生产社会监督</a:t>
          </a:r>
          <a:endParaRPr lang="zh-CN" altLang="en-US" sz="1400" dirty="0">
            <a:solidFill>
              <a:schemeClr val="dk1"/>
            </a:solidFill>
          </a:endParaRPr>
        </a:p>
      </dsp:txBody>
      <dsp:txXfrm>
        <a:off x="6873511" y="3055789"/>
        <a:ext cx="923307" cy="2453221"/>
      </dsp:txXfrm>
    </dsp:sp>
    <dsp:sp modelId="{42D49478-B07F-43DC-98F6-528455DB9950}">
      <dsp:nvSpPr>
        <dsp:cNvPr id="36" name="圆角矩形 35"/>
        <dsp:cNvSpPr/>
      </dsp:nvSpPr>
      <dsp:spPr bwMode="white">
        <a:xfrm>
          <a:off x="8171337" y="1224389"/>
          <a:ext cx="1507918" cy="1521168"/>
        </a:xfrm>
        <a:prstGeom prst="roundRect">
          <a:avLst>
            <a:gd name="adj" fmla="val 10000"/>
          </a:avLst>
        </a:prstGeom>
      </dsp:spPr>
      <dsp:style>
        <a:lnRef idx="2">
          <a:schemeClr val="lt1"/>
        </a:lnRef>
        <a:fillRef idx="1">
          <a:schemeClr val="accent2">
            <a:hueOff val="0"/>
            <a:satOff val="0"/>
            <a:lumOff val="0"/>
            <a:alpha val="100000"/>
          </a:schemeClr>
        </a:fillRef>
        <a:effectRef idx="0">
          <a:scrgbClr r="0" g="0" b="0"/>
        </a:effectRef>
        <a:fontRef idx="minor">
          <a:schemeClr val="lt1"/>
        </a:fontRef>
      </dsp:style>
      <dsp:txXfrm>
        <a:off x="8171337" y="1224389"/>
        <a:ext cx="1507918" cy="1521168"/>
      </dsp:txXfrm>
    </dsp:sp>
    <dsp:sp modelId="{AB1ECBA5-123F-4935-B215-B10F8F7F68CB}">
      <dsp:nvSpPr>
        <dsp:cNvPr id="37" name="圆角矩形 36"/>
        <dsp:cNvSpPr/>
      </dsp:nvSpPr>
      <dsp:spPr bwMode="white">
        <a:xfrm>
          <a:off x="8273927" y="1321850"/>
          <a:ext cx="1507918" cy="1521168"/>
        </a:xfrm>
        <a:prstGeom prst="roundRect">
          <a:avLst>
            <a:gd name="adj" fmla="val 10000"/>
          </a:avLst>
        </a:prstGeom>
      </dsp:spPr>
      <dsp:style>
        <a:lnRef idx="2">
          <a:schemeClr val="accent2">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强化应急救援和调查处理</a:t>
          </a:r>
          <a:endParaRPr lang="zh-CN" altLang="en-US" sz="1400" dirty="0">
            <a:solidFill>
              <a:schemeClr val="dk1"/>
            </a:solidFill>
          </a:endParaRPr>
        </a:p>
      </dsp:txBody>
      <dsp:txXfrm>
        <a:off x="8273927" y="1321850"/>
        <a:ext cx="1507918" cy="1521168"/>
      </dsp:txXfrm>
    </dsp:sp>
    <dsp:sp modelId="{187F3E21-7B46-41D8-935E-E89DC2CEF7C5}">
      <dsp:nvSpPr>
        <dsp:cNvPr id="39" name="圆角矩形 38"/>
        <dsp:cNvSpPr/>
      </dsp:nvSpPr>
      <dsp:spPr bwMode="white">
        <a:xfrm>
          <a:off x="7899409" y="3014086"/>
          <a:ext cx="923307" cy="2422587"/>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Xfrm>
        <a:off x="7899409" y="3014086"/>
        <a:ext cx="923307" cy="2422587"/>
      </dsp:txXfrm>
    </dsp:sp>
    <dsp:sp modelId="{43288958-9B41-4871-A222-23BD6D7FDDFA}">
      <dsp:nvSpPr>
        <dsp:cNvPr id="40" name="圆角矩形 39"/>
        <dsp:cNvSpPr/>
      </dsp:nvSpPr>
      <dsp:spPr bwMode="white">
        <a:xfrm>
          <a:off x="8001998" y="3111546"/>
          <a:ext cx="923307" cy="2422587"/>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提高事故救援和处理时效，健全应急救援体系</a:t>
          </a:r>
          <a:endParaRPr lang="zh-CN" altLang="en-US" sz="1400" dirty="0">
            <a:solidFill>
              <a:schemeClr val="dk1"/>
            </a:solidFill>
          </a:endParaRPr>
        </a:p>
      </dsp:txBody>
      <dsp:txXfrm>
        <a:off x="8001998" y="3111546"/>
        <a:ext cx="923307" cy="2422587"/>
      </dsp:txXfrm>
    </dsp:sp>
    <dsp:sp modelId="{9E776310-8A80-4B3D-BB9A-2A3386F6CED7}">
      <dsp:nvSpPr>
        <dsp:cNvPr id="42" name="圆角矩形 41"/>
        <dsp:cNvSpPr/>
      </dsp:nvSpPr>
      <dsp:spPr bwMode="white">
        <a:xfrm>
          <a:off x="9027895" y="3014086"/>
          <a:ext cx="923307" cy="2351926"/>
        </a:xfrm>
        <a:prstGeom prst="roundRect">
          <a:avLst>
            <a:gd name="adj" fmla="val 10000"/>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Xfrm>
        <a:off x="9027895" y="3014086"/>
        <a:ext cx="923307" cy="2351926"/>
      </dsp:txXfrm>
    </dsp:sp>
    <dsp:sp modelId="{C80CB695-E0FD-4374-A297-30C86E8E0A83}">
      <dsp:nvSpPr>
        <dsp:cNvPr id="43" name="圆角矩形 42"/>
        <dsp:cNvSpPr/>
      </dsp:nvSpPr>
      <dsp:spPr bwMode="white">
        <a:xfrm>
          <a:off x="9130485" y="3111546"/>
          <a:ext cx="923307" cy="2351926"/>
        </a:xfrm>
        <a:prstGeom prst="roundRect">
          <a:avLst>
            <a:gd name="adj" fmla="val 10000"/>
          </a:avLst>
        </a:prstGeom>
      </dsp:spPr>
      <dsp:style>
        <a:lnRef idx="2">
          <a:schemeClr val="accent3">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完善事故调查程序，持续推动事故预防、整改</a:t>
          </a:r>
          <a:endParaRPr lang="zh-CN" altLang="en-US" sz="1400" dirty="0">
            <a:solidFill>
              <a:schemeClr val="dk1"/>
            </a:solidFill>
          </a:endParaRPr>
        </a:p>
      </dsp:txBody>
      <dsp:txXfrm>
        <a:off x="9130485" y="3111546"/>
        <a:ext cx="923307" cy="2351926"/>
      </dsp:txXfrm>
    </dsp:sp>
    <dsp:sp modelId="{E83BC182-0824-446D-BB37-5101DF074912}">
      <dsp:nvSpPr>
        <dsp:cNvPr id="45" name="圆角矩形 44"/>
        <dsp:cNvSpPr/>
      </dsp:nvSpPr>
      <dsp:spPr bwMode="white">
        <a:xfrm>
          <a:off x="9884444" y="1224389"/>
          <a:ext cx="1289168" cy="1386342"/>
        </a:xfrm>
        <a:prstGeom prst="roundRect">
          <a:avLst>
            <a:gd name="adj" fmla="val 10000"/>
          </a:avLst>
        </a:prstGeom>
      </dsp:spPr>
      <dsp:style>
        <a:lnRef idx="2">
          <a:schemeClr val="lt1"/>
        </a:lnRef>
        <a:fillRef idx="1">
          <a:schemeClr val="accent2">
            <a:hueOff val="0"/>
            <a:satOff val="0"/>
            <a:lumOff val="0"/>
            <a:alpha val="100000"/>
          </a:schemeClr>
        </a:fillRef>
        <a:effectRef idx="0">
          <a:scrgbClr r="0" g="0" b="0"/>
        </a:effectRef>
        <a:fontRef idx="minor">
          <a:schemeClr val="lt1"/>
        </a:fontRef>
      </dsp:style>
      <dsp:txXfrm>
        <a:off x="9884444" y="1224389"/>
        <a:ext cx="1289168" cy="1386342"/>
      </dsp:txXfrm>
    </dsp:sp>
    <dsp:sp modelId="{79A459DE-CB09-4031-BA4D-BCDF9C87F9E1}">
      <dsp:nvSpPr>
        <dsp:cNvPr id="46" name="圆角矩形 45"/>
        <dsp:cNvSpPr/>
      </dsp:nvSpPr>
      <dsp:spPr bwMode="white">
        <a:xfrm>
          <a:off x="9987034" y="1321850"/>
          <a:ext cx="1289168" cy="1386342"/>
        </a:xfrm>
        <a:prstGeom prst="roundRect">
          <a:avLst>
            <a:gd name="adj" fmla="val 10000"/>
          </a:avLst>
        </a:prstGeom>
      </dsp:spPr>
      <dsp:style>
        <a:lnRef idx="2">
          <a:schemeClr val="accent2">
            <a:hueOff val="0"/>
            <a:satOff val="0"/>
            <a:lumOff val="0"/>
            <a:alpha val="100000"/>
          </a:schemeClr>
        </a:lnRef>
        <a:fillRef idx="1">
          <a:schemeClr val="lt1">
            <a:alpha val="9000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0" i="0" dirty="0">
              <a:solidFill>
                <a:schemeClr val="dk1"/>
              </a:solidFill>
            </a:rPr>
            <a:t>法律责任</a:t>
          </a:r>
          <a:endParaRPr lang="zh-CN" altLang="en-US" sz="1400" dirty="0">
            <a:solidFill>
              <a:schemeClr val="dk1"/>
            </a:solidFill>
          </a:endParaRPr>
        </a:p>
      </dsp:txBody>
      <dsp:txXfrm>
        <a:off x="9987034" y="1321850"/>
        <a:ext cx="1289168" cy="138634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true"/>
        </dgm:pt>
        <dgm:pt modelId="2">
          <dgm:prSet phldr="true"/>
        </dgm:pt>
        <dgm:pt modelId="21">
          <dgm:prSet phldr="true"/>
        </dgm:pt>
        <dgm:pt modelId="22">
          <dgm:prSet phldr="true"/>
        </dgm:pt>
        <dgm:pt modelId="3">
          <dgm:prSet phldr="true"/>
        </dgm:pt>
        <dgm:pt modelId="31">
          <dgm:prSet phldr="true"/>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幻灯片图像占位符 3"/>
          <p:cNvSpPr>
            <a:spLocks noGrp="true" noRot="true" noChangeAspect="true"/>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汉仪君黑-45简" panose="020B0604020202020204" charset="-122"/>
        <a:ea typeface="汉仪君黑-45简" panose="020B0604020202020204" charset="-122"/>
        <a:cs typeface="汉仪君黑-45简" panose="020B0604020202020204" charset="-122"/>
      </a:defRPr>
    </a:lvl1pPr>
    <a:lvl2pPr marL="457200" algn="l" defTabSz="914400" rtl="0" eaLnBrk="1" latinLnBrk="0" hangingPunct="1">
      <a:defRPr sz="1200" kern="1200">
        <a:solidFill>
          <a:schemeClr val="tx1"/>
        </a:solidFill>
        <a:latin typeface="汉仪君黑-45简" panose="020B0604020202020204" charset="-122"/>
        <a:ea typeface="汉仪君黑-45简" panose="020B0604020202020204" charset="-122"/>
        <a:cs typeface="汉仪君黑-45简" panose="020B0604020202020204" charset="-122"/>
      </a:defRPr>
    </a:lvl2pPr>
    <a:lvl3pPr marL="914400" algn="l" defTabSz="914400" rtl="0" eaLnBrk="1" latinLnBrk="0" hangingPunct="1">
      <a:defRPr sz="1200" kern="1200">
        <a:solidFill>
          <a:schemeClr val="tx1"/>
        </a:solidFill>
        <a:latin typeface="汉仪君黑-45简" panose="020B0604020202020204" charset="-122"/>
        <a:ea typeface="汉仪君黑-45简" panose="020B0604020202020204" charset="-122"/>
        <a:cs typeface="汉仪君黑-45简" panose="020B0604020202020204" charset="-122"/>
      </a:defRPr>
    </a:lvl3pPr>
    <a:lvl4pPr marL="1371600" algn="l" defTabSz="914400" rtl="0" eaLnBrk="1" latinLnBrk="0" hangingPunct="1">
      <a:defRPr sz="1200" kern="1200">
        <a:solidFill>
          <a:schemeClr val="tx1"/>
        </a:solidFill>
        <a:latin typeface="汉仪君黑-45简" panose="020B0604020202020204" charset="-122"/>
        <a:ea typeface="汉仪君黑-45简" panose="020B0604020202020204" charset="-122"/>
        <a:cs typeface="汉仪君黑-45简" panose="020B0604020202020204" charset="-122"/>
      </a:defRPr>
    </a:lvl4pPr>
    <a:lvl5pPr marL="1828800" algn="l" defTabSz="914400" rtl="0" eaLnBrk="1" latinLnBrk="0" hangingPunct="1">
      <a:defRPr sz="1200" kern="1200">
        <a:solidFill>
          <a:schemeClr val="tx1"/>
        </a:solidFill>
        <a:latin typeface="汉仪君黑-45简" panose="020B0604020202020204" charset="-122"/>
        <a:ea typeface="汉仪君黑-45简" panose="020B0604020202020204" charset="-122"/>
        <a:cs typeface="汉仪君黑-45简" panose="020B060402020202020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文本占位符 2"/>
          <p:cNvSpPr>
            <a:spLocks noGrp="true"/>
          </p:cNvSpPr>
          <p:nvPr>
            <p:ph type="body" sz="quarter"/>
          </p:nvPr>
        </p:nvSpPr>
        <p:spPr>
          <a:xfrm>
            <a:off x="662016" y="3931500"/>
            <a:ext cx="5296132" cy="3216682"/>
          </a:xfrm>
          <a:prstGeom prst="rect">
            <a:avLst/>
          </a:prstGeom>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2.jpeg"/><Relationship Id="rId4" Type="http://schemas.openxmlformats.org/officeDocument/2006/relationships/image" Target="../media/image1.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false">
          <a:blip r:embed="rId4"/>
          <a:stretch>
            <a:fillRect/>
          </a:stretch>
        </a:blipFill>
        <a:effectLst/>
      </p:bgPr>
    </p:bg>
    <p:spTree>
      <p:nvGrpSpPr>
        <p:cNvPr id="1" name=""/>
        <p:cNvGrpSpPr/>
        <p:nvPr/>
      </p:nvGrpSpPr>
      <p:grpSpPr>
        <a:xfrm>
          <a:off x="0" y="0"/>
          <a:ext cx="0" cy="0"/>
          <a:chOff x="0" y="0"/>
          <a:chExt cx="0" cy="0"/>
        </a:xfrm>
      </p:grpSpPr>
      <p:pic>
        <p:nvPicPr>
          <p:cNvPr id="7" name="图片 6"/>
          <p:cNvPicPr>
            <a:picLocks noChangeAspect="true"/>
          </p:cNvPicPr>
          <p:nvPr userDrawn="true"/>
        </p:nvPicPr>
        <p:blipFill>
          <a:blip r:embed="rId5" cstate="print">
            <a:extLst>
              <a:ext uri="{28A0092B-C50C-407E-A947-70E740481C1C}">
                <a14:useLocalDpi xmlns:a14="http://schemas.microsoft.com/office/drawing/2010/main" val="false"/>
              </a:ext>
            </a:extLst>
          </a:blip>
          <a:stretch>
            <a:fillRect/>
          </a:stretch>
        </p:blipFill>
        <p:spPr>
          <a:xfrm>
            <a:off x="2540" y="-5947"/>
            <a:ext cx="12192000" cy="6857194"/>
          </a:xfrm>
          <a:prstGeom prst="rect">
            <a:avLst/>
          </a:prstGeom>
        </p:spPr>
      </p:pic>
      <p:sp>
        <p:nvSpPr>
          <p:cNvPr id="8" name="圆角矩形 7"/>
          <p:cNvSpPr/>
          <p:nvPr userDrawn="true"/>
        </p:nvSpPr>
        <p:spPr>
          <a:xfrm>
            <a:off x="236855" y="245745"/>
            <a:ext cx="11723370" cy="6353810"/>
          </a:xfrm>
          <a:prstGeom prst="roundRect">
            <a:avLst>
              <a:gd name="adj" fmla="val 5046"/>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汉仪君黑-45简" panose="020B0604020202020204" charset="-122"/>
          <a:ea typeface="汉仪君黑-45简" panose="020B0604020202020204" charset="-122"/>
          <a:cs typeface="汉仪君黑-45简" panose="020B0604020202020204" charset="-122"/>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汉仪君黑-45简" panose="020B0604020202020204" charset="-122"/>
          <a:ea typeface="汉仪君黑-45简" panose="020B0604020202020204" charset="-122"/>
          <a:cs typeface="汉仪君黑-45简" panose="020B0604020202020204" charset="-122"/>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汉仪君黑-45简" panose="020B0604020202020204" charset="-122"/>
          <a:ea typeface="汉仪君黑-45简" panose="020B0604020202020204" charset="-122"/>
          <a:cs typeface="汉仪君黑-45简" panose="020B0604020202020204" charset="-122"/>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汉仪君黑-45简" panose="020B0604020202020204" charset="-122"/>
          <a:ea typeface="汉仪君黑-45简" panose="020B0604020202020204" charset="-122"/>
          <a:cs typeface="汉仪君黑-45简" panose="020B0604020202020204" charset="-122"/>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汉仪君黑-45简" panose="020B0604020202020204" charset="-122"/>
          <a:ea typeface="汉仪君黑-45简" panose="020B0604020202020204" charset="-122"/>
          <a:cs typeface="汉仪君黑-45简" panose="020B0604020202020204" charset="-122"/>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汉仪君黑-45简" panose="020B0604020202020204" charset="-122"/>
          <a:ea typeface="汉仪君黑-45简" panose="020B0604020202020204" charset="-122"/>
          <a:cs typeface="汉仪君黑-45简" panose="020B0604020202020204" charset="-122"/>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0" Type="http://schemas.openxmlformats.org/officeDocument/2006/relationships/notesSlide" Target="../notesSlides/notesSlide4.xml"/><Relationship Id="rId2" Type="http://schemas.openxmlformats.org/officeDocument/2006/relationships/tags" Target="../tags/tag11.xml"/><Relationship Id="rId19" Type="http://schemas.openxmlformats.org/officeDocument/2006/relationships/slideLayout" Target="../slideLayouts/slideLayout2.xml"/><Relationship Id="rId18" Type="http://schemas.openxmlformats.org/officeDocument/2006/relationships/tags" Target="../tags/tag27.xml"/><Relationship Id="rId17" Type="http://schemas.openxmlformats.org/officeDocument/2006/relationships/tags" Target="../tags/tag26.xml"/><Relationship Id="rId16" Type="http://schemas.openxmlformats.org/officeDocument/2006/relationships/tags" Target="../tags/tag25.xml"/><Relationship Id="rId15" Type="http://schemas.openxmlformats.org/officeDocument/2006/relationships/tags" Target="../tags/tag24.xml"/><Relationship Id="rId14" Type="http://schemas.openxmlformats.org/officeDocument/2006/relationships/tags" Target="../tags/tag23.xml"/><Relationship Id="rId13" Type="http://schemas.openxmlformats.org/officeDocument/2006/relationships/tags" Target="../tags/tag22.xml"/><Relationship Id="rId12" Type="http://schemas.openxmlformats.org/officeDocument/2006/relationships/tags" Target="../tags/tag21.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tags" Target="../tags/tag2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7.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2" Type="http://schemas.openxmlformats.org/officeDocument/2006/relationships/notesSlide" Target="../notesSlides/notesSlide7.xml"/><Relationship Id="rId21" Type="http://schemas.openxmlformats.org/officeDocument/2006/relationships/slideLayout" Target="../slideLayouts/slideLayout2.xml"/><Relationship Id="rId20" Type="http://schemas.openxmlformats.org/officeDocument/2006/relationships/tags" Target="../tags/tag49.xml"/><Relationship Id="rId2" Type="http://schemas.openxmlformats.org/officeDocument/2006/relationships/tags" Target="../tags/tag31.xml"/><Relationship Id="rId19" Type="http://schemas.openxmlformats.org/officeDocument/2006/relationships/tags" Target="../tags/tag48.xml"/><Relationship Id="rId18" Type="http://schemas.openxmlformats.org/officeDocument/2006/relationships/tags" Target="../tags/tag47.xml"/><Relationship Id="rId17" Type="http://schemas.openxmlformats.org/officeDocument/2006/relationships/tags" Target="../tags/tag46.xml"/><Relationship Id="rId16" Type="http://schemas.openxmlformats.org/officeDocument/2006/relationships/tags" Target="../tags/tag45.xml"/><Relationship Id="rId15" Type="http://schemas.openxmlformats.org/officeDocument/2006/relationships/tags" Target="../tags/tag44.xml"/><Relationship Id="rId14" Type="http://schemas.openxmlformats.org/officeDocument/2006/relationships/tags" Target="../tags/tag43.xml"/><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tags" Target="../tags/tag30.xml"/></Relationships>
</file>

<file path=ppt/slides/_rels/slide8.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image" Target="../media/image11.jpeg"/><Relationship Id="rId7" Type="http://schemas.openxmlformats.org/officeDocument/2006/relationships/image" Target="../media/image10.png"/><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 Id="rId3" Type="http://schemas.openxmlformats.org/officeDocument/2006/relationships/image" Target="../media/image6.png"/><Relationship Id="rId2" Type="http://schemas.openxmlformats.org/officeDocument/2006/relationships/image" Target="../media/image5.png"/><Relationship Id="rId11" Type="http://schemas.openxmlformats.org/officeDocument/2006/relationships/notesSlide" Target="../notesSlides/notesSlide8.xml"/><Relationship Id="rId10"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2.xml"/><Relationship Id="rId6" Type="http://schemas.openxmlformats.org/officeDocument/2006/relationships/tags" Target="../tags/tag5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5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5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56.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tags" Target="../tags/tag57.xml"/><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tags" Target="../tags/tag58.xml"/><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tags" Target="../tags/tag59.xml"/><Relationship Id="rId2" Type="http://schemas.openxmlformats.org/officeDocument/2006/relationships/image" Target="../media/image15.jpeg"/><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tags" Target="../tags/tag60.xml"/><Relationship Id="rId2" Type="http://schemas.openxmlformats.org/officeDocument/2006/relationships/image" Target="../media/image17.jpeg"/><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tags" Target="../tags/tag61.xml"/><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6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63.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tags" Target="../tags/tag64.xml"/><Relationship Id="rId2" Type="http://schemas.openxmlformats.org/officeDocument/2006/relationships/image" Target="../media/image15.jpeg"/><Relationship Id="rId1"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65.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66.xml"/><Relationship Id="rId2" Type="http://schemas.openxmlformats.org/officeDocument/2006/relationships/image" Target="../media/image17.jpeg"/><Relationship Id="rId1"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6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68.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69.xml"/><Relationship Id="rId7" Type="http://schemas.openxmlformats.org/officeDocument/2006/relationships/image" Target="../media/image24.png"/><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14.jpeg"/><Relationship Id="rId2" Type="http://schemas.openxmlformats.org/officeDocument/2006/relationships/image" Target="../media/image16.png"/><Relationship Id="rId10" Type="http://schemas.openxmlformats.org/officeDocument/2006/relationships/notesSlide" Target="../notesSlides/notesSlide26.xml"/><Relationship Id="rId1"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7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7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7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7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7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7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36.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3" Type="http://schemas.openxmlformats.org/officeDocument/2006/relationships/notesSlide" Target="../notesSlides/notesSlide35.xml"/><Relationship Id="rId22" Type="http://schemas.openxmlformats.org/officeDocument/2006/relationships/slideLayout" Target="../slideLayouts/slideLayout2.xml"/><Relationship Id="rId21" Type="http://schemas.openxmlformats.org/officeDocument/2006/relationships/tags" Target="../tags/tag98.xml"/><Relationship Id="rId20" Type="http://schemas.openxmlformats.org/officeDocument/2006/relationships/tags" Target="../tags/tag97.xml"/><Relationship Id="rId2" Type="http://schemas.openxmlformats.org/officeDocument/2006/relationships/tags" Target="../tags/tag79.xml"/><Relationship Id="rId19" Type="http://schemas.openxmlformats.org/officeDocument/2006/relationships/tags" Target="../tags/tag96.xml"/><Relationship Id="rId18" Type="http://schemas.openxmlformats.org/officeDocument/2006/relationships/tags" Target="../tags/tag95.xml"/><Relationship Id="rId17" Type="http://schemas.openxmlformats.org/officeDocument/2006/relationships/tags" Target="../tags/tag94.xml"/><Relationship Id="rId16" Type="http://schemas.openxmlformats.org/officeDocument/2006/relationships/tags" Target="../tags/tag93.xml"/><Relationship Id="rId15" Type="http://schemas.openxmlformats.org/officeDocument/2006/relationships/tags" Target="../tags/tag92.xml"/><Relationship Id="rId14" Type="http://schemas.openxmlformats.org/officeDocument/2006/relationships/tags" Target="../tags/tag91.xml"/><Relationship Id="rId13" Type="http://schemas.openxmlformats.org/officeDocument/2006/relationships/tags" Target="../tags/tag90.xml"/><Relationship Id="rId12" Type="http://schemas.openxmlformats.org/officeDocument/2006/relationships/tags" Target="../tags/tag89.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tags" Target="../tags/tag7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ags" Target="../tags/tag9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文本框 6"/>
          <p:cNvSpPr txBox="true"/>
          <p:nvPr/>
        </p:nvSpPr>
        <p:spPr>
          <a:xfrm>
            <a:off x="1118870" y="1471930"/>
            <a:ext cx="9955530" cy="1198880"/>
          </a:xfrm>
          <a:prstGeom prst="rect">
            <a:avLst/>
          </a:prstGeom>
          <a:noFill/>
        </p:spPr>
        <p:txBody>
          <a:bodyPr wrap="square">
            <a:spAutoFit/>
          </a:bodyPr>
          <a:lstStyle/>
          <a:p>
            <a:pPr algn="ctr"/>
            <a:r>
              <a:rPr lang="en-US" altLang="zh-CN" sz="7200" b="0" i="0" dirty="0">
                <a:solidFill>
                  <a:schemeClr val="tx1"/>
                </a:solidFill>
                <a:effectLst/>
                <a:latin typeface="Arial" panose="02080604020202020204" pitchFamily="34" charset="0"/>
                <a:ea typeface="汉仪君黑-75简" panose="00020600040101010101" charset="-122"/>
                <a:cs typeface="汉仪君黑-45简" panose="020B0604020202020204" charset="-122"/>
              </a:rPr>
              <a:t>《</a:t>
            </a:r>
            <a:r>
              <a:rPr lang="zh-CN" altLang="en-US" sz="7200" b="0" i="0" dirty="0">
                <a:solidFill>
                  <a:schemeClr val="tx1"/>
                </a:solidFill>
                <a:effectLst/>
                <a:latin typeface="Arial" panose="02080604020202020204" pitchFamily="34" charset="0"/>
                <a:ea typeface="汉仪君黑-75简" panose="00020600040101010101" charset="-122"/>
                <a:cs typeface="汉仪君黑-45简" panose="020B0604020202020204" charset="-122"/>
              </a:rPr>
              <a:t>重庆市安全生产条例</a:t>
            </a:r>
            <a:r>
              <a:rPr lang="en-US" altLang="zh-CN" sz="7200" b="0" i="0" dirty="0">
                <a:solidFill>
                  <a:schemeClr val="tx1"/>
                </a:solidFill>
                <a:effectLst/>
                <a:latin typeface="Arial" panose="02080604020202020204" pitchFamily="34" charset="0"/>
                <a:ea typeface="汉仪君黑-75简" panose="00020600040101010101" charset="-122"/>
                <a:cs typeface="汉仪君黑-45简" panose="020B0604020202020204" charset="-122"/>
              </a:rPr>
              <a:t>》</a:t>
            </a:r>
            <a:endParaRPr lang="en-US" altLang="zh-CN" sz="7200" b="0" i="0" dirty="0">
              <a:solidFill>
                <a:schemeClr val="tx1"/>
              </a:solidFill>
              <a:effectLst/>
              <a:latin typeface="Arial" panose="02080604020202020204" pitchFamily="34" charset="0"/>
              <a:ea typeface="汉仪君黑-75简" panose="00020600040101010101" charset="-122"/>
              <a:cs typeface="汉仪君黑-45简" panose="020B0604020202020204" charset="-122"/>
            </a:endParaRPr>
          </a:p>
        </p:txBody>
      </p:sp>
      <p:sp>
        <p:nvSpPr>
          <p:cNvPr id="16" name="文本框 15"/>
          <p:cNvSpPr txBox="true"/>
          <p:nvPr/>
        </p:nvSpPr>
        <p:spPr>
          <a:xfrm>
            <a:off x="2618611" y="2671093"/>
            <a:ext cx="6953692" cy="7067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zh-CN" altLang="en-US" sz="4000" b="1" dirty="0">
                <a:solidFill>
                  <a:schemeClr val="tx1"/>
                </a:solidFill>
                <a:latin typeface="Arial" panose="02080604020202020204" pitchFamily="34" charset="0"/>
                <a:ea typeface="汉仪君黑-55W" panose="00020600040101010101" charset="-122"/>
                <a:cs typeface="汉仪君黑-45简" panose="020B0604020202020204" charset="-122"/>
              </a:rPr>
              <a:t>内容解读</a:t>
            </a:r>
            <a:endParaRPr kumimoji="1" lang="zh-CN" altLang="en-US" sz="4000" b="1" dirty="0">
              <a:solidFill>
                <a:schemeClr val="tx1"/>
              </a:solidFill>
              <a:latin typeface="Arial" panose="02080604020202020204" pitchFamily="34" charset="0"/>
              <a:ea typeface="汉仪君黑-55W" panose="00020600040101010101" charset="-122"/>
              <a:cs typeface="汉仪君黑-45简" panose="020B0604020202020204" charset="-122"/>
            </a:endParaRPr>
          </a:p>
        </p:txBody>
      </p:sp>
      <p:sp>
        <p:nvSpPr>
          <p:cNvPr id="26" name="文本框"/>
          <p:cNvSpPr txBox="true"/>
          <p:nvPr>
            <p:custDataLst>
              <p:tags r:id="rId1"/>
            </p:custDataLst>
          </p:nvPr>
        </p:nvSpPr>
        <p:spPr>
          <a:xfrm>
            <a:off x="1923835" y="3627489"/>
            <a:ext cx="8344796" cy="645160"/>
          </a:xfrm>
          <a:prstGeom prst="rect">
            <a:avLst/>
          </a:prstGeom>
          <a:noFill/>
          <a:ln>
            <a:noFill/>
          </a:ln>
        </p:spPr>
        <p:txBody>
          <a:bodyPr wrap="square" rtlCol="0" anchor="ctr">
            <a:spAutoFit/>
          </a:bodyPr>
          <a:lstStyle>
            <a:defPPr>
              <a:defRPr lang="zh-CN"/>
            </a:defPPr>
            <a:lvl1pPr algn="ctr">
              <a:defRPr sz="3600">
                <a:solidFill>
                  <a:schemeClr val="tx1">
                    <a:lumMod val="75000"/>
                    <a:lumOff val="25000"/>
                  </a:schemeClr>
                </a:solidFill>
                <a:latin typeface="思源宋体 CN" panose="02020400000000000000" pitchFamily="18" charset="-122"/>
                <a:ea typeface="思源宋体 CN" panose="02020400000000000000" pitchFamily="18" charset="-122"/>
              </a:defRPr>
            </a:lvl1pPr>
          </a:lstStyle>
          <a:p>
            <a:pPr algn="ctr" defTabSz="342900" fontAlgn="auto">
              <a:lnSpc>
                <a:spcPct val="150000"/>
              </a:lnSpc>
              <a:spcBef>
                <a:spcPts val="0"/>
              </a:spcBef>
              <a:spcAft>
                <a:spcPts val="0"/>
              </a:spcAft>
            </a:pPr>
            <a:r>
              <a:rPr kumimoji="1" lang="zh-CN" altLang="en-US" sz="2400" dirty="0">
                <a:solidFill>
                  <a:schemeClr val="tx1"/>
                </a:solidFill>
                <a:latin typeface="Arial" panose="02080604020202020204" pitchFamily="34" charset="0"/>
                <a:ea typeface="汉仪君黑-55W" panose="00020600040101010101" charset="-122"/>
                <a:cs typeface="汉仪君黑-45简" panose="020B0604020202020204" charset="-122"/>
              </a:rPr>
              <a:t>——《重庆市安全生产条例》</a:t>
            </a:r>
            <a:r>
              <a:rPr kumimoji="1" lang="en-US" altLang="zh-CN" sz="2400" dirty="0">
                <a:solidFill>
                  <a:schemeClr val="tx1"/>
                </a:solidFill>
                <a:latin typeface="Arial" panose="02080604020202020204" pitchFamily="34" charset="0"/>
                <a:ea typeface="汉仪君黑-55W" panose="00020600040101010101" charset="-122"/>
                <a:cs typeface="汉仪君黑-45简" panose="020B0604020202020204" charset="-122"/>
              </a:rPr>
              <a:t>     </a:t>
            </a:r>
            <a:r>
              <a:rPr kumimoji="1" lang="zh-CN" altLang="en-US" sz="2400" dirty="0">
                <a:solidFill>
                  <a:schemeClr val="tx1"/>
                </a:solidFill>
                <a:latin typeface="Arial" panose="02080604020202020204" pitchFamily="34" charset="0"/>
                <a:ea typeface="汉仪君黑-55W" panose="00020600040101010101" charset="-122"/>
                <a:cs typeface="汉仪君黑-45简" panose="020B0604020202020204" charset="-122"/>
              </a:rPr>
              <a:t>2024年7月1日实施——</a:t>
            </a:r>
            <a:endParaRPr kumimoji="1" lang="zh-CN" altLang="en-US" sz="2400" dirty="0">
              <a:solidFill>
                <a:schemeClr val="tx1"/>
              </a:solidFill>
              <a:latin typeface="Arial" panose="02080604020202020204" pitchFamily="34" charset="0"/>
              <a:ea typeface="汉仪君黑-55W" panose="00020600040101010101" charset="-122"/>
              <a:cs typeface="汉仪君黑-45简" panose="020B0604020202020204" charset="-122"/>
            </a:endParaRPr>
          </a:p>
        </p:txBody>
      </p:sp>
      <p:sp>
        <p:nvSpPr>
          <p:cNvPr id="21" name="PA-矩形 20"/>
          <p:cNvSpPr/>
          <p:nvPr>
            <p:custDataLst>
              <p:tags r:id="rId2"/>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5000">
        <p14:switch dir="r"/>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1)">
                                      <p:cBhvr>
                                        <p:cTn id="7" dur="1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true"/>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矩形 26"/>
          <p:cNvSpPr/>
          <p:nvPr>
            <p:custDataLst>
              <p:tags r:id="rId1"/>
            </p:custDataLst>
          </p:nvPr>
        </p:nvSpPr>
        <p:spPr>
          <a:xfrm>
            <a:off x="4244769" y="3323142"/>
            <a:ext cx="929236" cy="1098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汉仪君黑-45简" panose="020B0604020202020204" charset="-122"/>
              <a:ea typeface="汉仪君黑-45简" panose="020B0604020202020204" charset="-122"/>
              <a:cs typeface="汉仪君黑-45简" panose="020B0604020202020204" charset="-122"/>
            </a:endParaRPr>
          </a:p>
        </p:txBody>
      </p:sp>
      <p:sp>
        <p:nvSpPr>
          <p:cNvPr id="26" name="圆角矩形 25"/>
          <p:cNvSpPr/>
          <p:nvPr>
            <p:custDataLst>
              <p:tags r:id="rId2"/>
            </p:custDataLst>
          </p:nvPr>
        </p:nvSpPr>
        <p:spPr>
          <a:xfrm>
            <a:off x="4469765" y="1570620"/>
            <a:ext cx="3011289" cy="673443"/>
          </a:xfrm>
          <a:prstGeom prst="roundRect">
            <a:avLst/>
          </a:prstGeom>
        </p:spPr>
        <p:txBody>
          <a:bodyPr wrap="square">
            <a:spAutoFit/>
          </a:bodyPr>
          <a:lstStyle/>
          <a:p>
            <a:pPr lvl="0" fontAlgn="base">
              <a:lnSpc>
                <a:spcPct val="120000"/>
              </a:lnSpc>
              <a:defRPr/>
            </a:pPr>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01 </a:t>
            </a:r>
            <a:r>
              <a:rPr lang="zh-CN" altLang="en-US"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a:t>
            </a:r>
            <a:r>
              <a:rPr lang="zh-CN" altLang="en-US" sz="28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概述</a:t>
            </a:r>
            <a:endParaRPr lang="zh-CN" altLang="en-US"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29" name="圆角矩形 28"/>
          <p:cNvSpPr/>
          <p:nvPr>
            <p:custDataLst>
              <p:tags r:id="rId3"/>
            </p:custDataLst>
          </p:nvPr>
        </p:nvSpPr>
        <p:spPr>
          <a:xfrm>
            <a:off x="4469765" y="2414905"/>
            <a:ext cx="4410075" cy="678851"/>
          </a:xfrm>
          <a:prstGeom prst="roundRect">
            <a:avLst/>
          </a:prstGeom>
        </p:spPr>
        <p:txBody>
          <a:bodyPr wrap="square">
            <a:spAutoFit/>
          </a:bodyPr>
          <a:lstStyle/>
          <a:p>
            <a:pPr lvl="0" fontAlgn="base">
              <a:lnSpc>
                <a:spcPct val="120000"/>
              </a:lnSpc>
              <a:defRPr/>
            </a:pPr>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02 </a:t>
            </a:r>
            <a:r>
              <a:rPr lang="zh-CN" altLang="en-US" sz="28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的主要内容</a:t>
            </a:r>
            <a:endParaRPr lang="zh-CN" altLang="en-US"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35" name="圆角矩形 34"/>
          <p:cNvSpPr/>
          <p:nvPr>
            <p:custDataLst>
              <p:tags r:id="rId4"/>
            </p:custDataLst>
          </p:nvPr>
        </p:nvSpPr>
        <p:spPr>
          <a:xfrm>
            <a:off x="4469765" y="3308037"/>
            <a:ext cx="4232406" cy="673443"/>
          </a:xfrm>
          <a:prstGeom prst="roundRect">
            <a:avLst/>
          </a:prstGeom>
        </p:spPr>
        <p:txBody>
          <a:bodyPr wrap="square">
            <a:spAutoFit/>
          </a:bodyPr>
          <a:lstStyle/>
          <a:p>
            <a:pPr lvl="0" fontAlgn="base">
              <a:lnSpc>
                <a:spcPct val="120000"/>
              </a:lnSpc>
              <a:defRPr/>
            </a:pPr>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03 </a:t>
            </a:r>
            <a:r>
              <a:rPr lang="zh-CN" altLang="en-US" sz="28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的特色亮点</a:t>
            </a:r>
            <a:endParaRPr lang="zh-CN" altLang="en-US"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48" name="圆角矩形 47"/>
          <p:cNvSpPr/>
          <p:nvPr>
            <p:custDataLst>
              <p:tags r:id="rId5"/>
            </p:custDataLst>
          </p:nvPr>
        </p:nvSpPr>
        <p:spPr>
          <a:xfrm>
            <a:off x="4469765" y="4201365"/>
            <a:ext cx="4714240" cy="673443"/>
          </a:xfrm>
          <a:prstGeom prst="roundRect">
            <a:avLst/>
          </a:prstGeom>
        </p:spPr>
        <p:txBody>
          <a:bodyPr wrap="square">
            <a:spAutoFit/>
          </a:bodyPr>
          <a:lstStyle/>
          <a:p>
            <a:pPr lvl="0" fontAlgn="base">
              <a:lnSpc>
                <a:spcPct val="120000"/>
              </a:lnSpc>
              <a:defRPr/>
            </a:pPr>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04 </a:t>
            </a:r>
            <a:r>
              <a:rPr lang="zh-CN" altLang="en-US"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下一步贯彻落实要求</a:t>
            </a:r>
            <a:endParaRPr lang="zh-CN" altLang="en-US"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9" name="文本框 18"/>
          <p:cNvSpPr txBox="true"/>
          <p:nvPr/>
        </p:nvSpPr>
        <p:spPr>
          <a:xfrm>
            <a:off x="2329424" y="2261262"/>
            <a:ext cx="1162740" cy="2122805"/>
          </a:xfrm>
          <a:prstGeom prst="rect">
            <a:avLst/>
          </a:prstGeom>
          <a:noFill/>
        </p:spPr>
        <p:txBody>
          <a:bodyPr wrap="square" rtlCol="0">
            <a:spAutoFit/>
          </a:bodyPr>
          <a:lstStyle/>
          <a:p>
            <a:pPr algn="ctr"/>
            <a:r>
              <a:rPr kumimoji="1" lang="zh-CN" altLang="en-US" sz="6600" dirty="0">
                <a:solidFill>
                  <a:schemeClr val="tx1"/>
                </a:solidFill>
                <a:latin typeface="Arial" panose="02080604020202020204" pitchFamily="34" charset="0"/>
                <a:ea typeface="汉仪君黑-75简" panose="00020600040101010101" charset="-122"/>
                <a:cs typeface="汉仪君黑-45简" panose="020B0604020202020204" charset="-122"/>
              </a:rPr>
              <a:t>目</a:t>
            </a:r>
            <a:endParaRPr kumimoji="1" lang="en-US" altLang="zh-CN" sz="6600" dirty="0">
              <a:solidFill>
                <a:schemeClr val="tx1"/>
              </a:solidFill>
              <a:latin typeface="Arial" panose="02080604020202020204" pitchFamily="34" charset="0"/>
              <a:ea typeface="汉仪君黑-75简" panose="00020600040101010101" charset="-122"/>
              <a:cs typeface="汉仪君黑-45简" panose="020B0604020202020204" charset="-122"/>
            </a:endParaRPr>
          </a:p>
          <a:p>
            <a:pPr algn="ctr"/>
            <a:r>
              <a:rPr kumimoji="1" lang="zh-CN" altLang="en-US" sz="6600" dirty="0">
                <a:solidFill>
                  <a:schemeClr val="tx1"/>
                </a:solidFill>
                <a:latin typeface="Arial" panose="02080604020202020204" pitchFamily="34" charset="0"/>
                <a:ea typeface="汉仪君黑-75简" panose="00020600040101010101" charset="-122"/>
                <a:cs typeface="汉仪君黑-45简" panose="020B0604020202020204" charset="-122"/>
              </a:rPr>
              <a:t>录</a:t>
            </a:r>
            <a:endParaRPr kumimoji="1" lang="zh-CN" altLang="en-US" sz="6600" dirty="0">
              <a:solidFill>
                <a:schemeClr val="tx1"/>
              </a:solidFill>
              <a:latin typeface="Arial" panose="02080604020202020204" pitchFamily="34" charset="0"/>
              <a:ea typeface="汉仪君黑-75简" panose="00020600040101010101" charset="-122"/>
              <a:cs typeface="汉仪君黑-45简" panose="020B0604020202020204" charset="-122"/>
            </a:endParaRPr>
          </a:p>
        </p:txBody>
      </p:sp>
      <p:sp>
        <p:nvSpPr>
          <p:cNvPr id="21" name="PA-矩形 20"/>
          <p:cNvSpPr/>
          <p:nvPr>
            <p:custDataLst>
              <p:tags r:id="rId6"/>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false" advTm="5000">
        <p:random/>
      </p:transition>
    </mc:Choice>
    <mc:Fallback>
      <p:transition spd="slow" advClick="false" advTm="500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文本框 5"/>
          <p:cNvSpPr txBox="true"/>
          <p:nvPr/>
        </p:nvSpPr>
        <p:spPr>
          <a:xfrm>
            <a:off x="2842019" y="2786806"/>
            <a:ext cx="6507299" cy="977265"/>
          </a:xfrm>
          <a:prstGeom prst="rect">
            <a:avLst/>
          </a:prstGeom>
          <a:noFill/>
        </p:spPr>
        <p:txBody>
          <a:bodyPr wrap="square" rtlCol="0">
            <a:spAutoFit/>
          </a:bodyPr>
          <a:lstStyle/>
          <a:p>
            <a:pPr lvl="0" algn="ctr" fontAlgn="base">
              <a:lnSpc>
                <a:spcPct val="120000"/>
              </a:lnSpc>
              <a:defRPr/>
            </a:pPr>
            <a:r>
              <a:rPr lang="zh-CN" altLang="en-US" sz="4800"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rPr>
              <a:t>《</a:t>
            </a:r>
            <a:r>
              <a:rPr lang="zh-CN" altLang="en-US" sz="4800" dirty="0">
                <a:latin typeface="Arial" panose="02080604020202020204" pitchFamily="34" charset="0"/>
                <a:ea typeface="汉仪君黑-75简" panose="00020600040101010101" charset="-122"/>
                <a:cs typeface="汉仪君黑-45简" panose="020B0604020202020204" charset="-122"/>
                <a:sym typeface="Arial" panose="02080604020202020204" pitchFamily="34" charset="0"/>
              </a:rPr>
              <a:t>条例》</a:t>
            </a:r>
            <a:r>
              <a:rPr lang="zh-CN" altLang="en-US" sz="4800"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rPr>
              <a:t>概述</a:t>
            </a:r>
            <a:endParaRPr lang="zh-CN" altLang="en-US" sz="4800"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endParaRPr>
          </a:p>
        </p:txBody>
      </p:sp>
      <p:sp>
        <p:nvSpPr>
          <p:cNvPr id="7" name="圆角矩形 2"/>
          <p:cNvSpPr/>
          <p:nvPr/>
        </p:nvSpPr>
        <p:spPr>
          <a:xfrm>
            <a:off x="4318635" y="1156970"/>
            <a:ext cx="3555365" cy="1215390"/>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3600" b="1" dirty="0">
                <a:solidFill>
                  <a:schemeClr val="tx1"/>
                </a:solidFill>
                <a:latin typeface="Arial" panose="02080604020202020204" pitchFamily="34" charset="0"/>
                <a:ea typeface="汉仪君黑-55W" panose="00020600040101010101" charset="-122"/>
                <a:cs typeface="汉仪君黑-45简" panose="020B0604020202020204" charset="-122"/>
              </a:rPr>
              <a:t>第一章</a:t>
            </a:r>
            <a:endParaRPr kumimoji="1" lang="zh-CN" altLang="en-US" sz="3600" b="1" dirty="0">
              <a:solidFill>
                <a:schemeClr val="tx1"/>
              </a:solidFill>
              <a:latin typeface="Arial" panose="02080604020202020204" pitchFamily="34" charset="0"/>
              <a:ea typeface="汉仪君黑-55W" panose="00020600040101010101" charset="-122"/>
              <a:cs typeface="汉仪君黑-45简" panose="020B0604020202020204" charset="-122"/>
            </a:endParaRPr>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ldLvl="0" animBg="true"/>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145731" name="直接连接符 35"/>
          <p:cNvCxnSpPr/>
          <p:nvPr/>
        </p:nvCxnSpPr>
        <p:spPr>
          <a:xfrm flipH="true">
            <a:off x="7963130" y="1061502"/>
            <a:ext cx="1913890" cy="5276215"/>
          </a:xfrm>
          <a:prstGeom prst="line">
            <a:avLst/>
          </a:prstGeom>
          <a:ln w="57150">
            <a:solidFill>
              <a:srgbClr val="0072C6"/>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custDataLst>
              <p:tags r:id="rId1"/>
            </p:custDataLst>
          </p:nvPr>
        </p:nvGrpSpPr>
        <p:grpSpPr>
          <a:xfrm>
            <a:off x="1909943" y="1556385"/>
            <a:ext cx="9112386" cy="4060190"/>
            <a:chOff x="4611" y="2849"/>
            <a:chExt cx="11056" cy="5102"/>
          </a:xfrm>
        </p:grpSpPr>
        <p:grpSp>
          <p:nvGrpSpPr>
            <p:cNvPr id="173" name="组合 17"/>
            <p:cNvGrpSpPr/>
            <p:nvPr>
              <p:custDataLst>
                <p:tags r:id="rId2"/>
              </p:custDataLst>
            </p:nvPr>
          </p:nvGrpSpPr>
          <p:grpSpPr>
            <a:xfrm>
              <a:off x="4611" y="4509"/>
              <a:ext cx="6556" cy="794"/>
              <a:chOff x="3008784" y="2171768"/>
              <a:chExt cx="4163570" cy="503966"/>
            </a:xfrm>
          </p:grpSpPr>
          <p:sp>
            <p:nvSpPr>
              <p:cNvPr id="1048636" name="矩形 18"/>
              <p:cNvSpPr/>
              <p:nvPr>
                <p:custDataLst>
                  <p:tags r:id="rId3"/>
                </p:custDataLst>
              </p:nvPr>
            </p:nvSpPr>
            <p:spPr>
              <a:xfrm>
                <a:off x="3040567" y="2171768"/>
                <a:ext cx="4131787" cy="50396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cxnSp>
            <p:nvCxnSpPr>
              <p:cNvPr id="3145734" name="直接连接符 19"/>
              <p:cNvCxnSpPr/>
              <p:nvPr>
                <p:custDataLst>
                  <p:tags r:id="rId4"/>
                </p:custDataLst>
              </p:nvPr>
            </p:nvCxnSpPr>
            <p:spPr>
              <a:xfrm>
                <a:off x="3008784" y="2197694"/>
                <a:ext cx="0" cy="432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637" name="矩形 20"/>
              <p:cNvSpPr/>
              <p:nvPr>
                <p:custDataLst>
                  <p:tags r:id="rId5"/>
                </p:custDataLst>
              </p:nvPr>
            </p:nvSpPr>
            <p:spPr>
              <a:xfrm>
                <a:off x="3040441" y="2229028"/>
                <a:ext cx="2723823" cy="367211"/>
              </a:xfrm>
              <a:prstGeom prst="rect">
                <a:avLst/>
              </a:prstGeom>
            </p:spPr>
            <p:txBody>
              <a:bodyPr wrap="square">
                <a:spAutoFit/>
              </a:bodyPr>
              <a:lstStyle/>
              <a:p>
                <a:r>
                  <a:rPr lang="en-US" altLang="zh-CN" sz="2400" b="1" dirty="0">
                    <a:solidFill>
                      <a:schemeClr val="tx1"/>
                    </a:solidFill>
                    <a:latin typeface="Arial" panose="02080604020202020204" pitchFamily="34" charset="0"/>
                    <a:ea typeface="汉仪君黑-55W" panose="00020600040101010101" charset="-122"/>
                  </a:rPr>
                  <a:t>02 </a:t>
                </a:r>
                <a:r>
                  <a:rPr lang="zh-CN" altLang="en-US" sz="2400" b="1" dirty="0">
                    <a:solidFill>
                      <a:schemeClr val="tx1"/>
                    </a:solidFill>
                    <a:latin typeface="Arial" panose="02080604020202020204" pitchFamily="34" charset="0"/>
                    <a:ea typeface="汉仪君黑-55W" panose="00020600040101010101" charset="-122"/>
                  </a:rPr>
                  <a:t>修订目的</a:t>
                </a:r>
                <a:endParaRPr lang="zh-CN" altLang="en-US" sz="2400" b="1" dirty="0">
                  <a:solidFill>
                    <a:schemeClr val="tx1"/>
                  </a:solidFill>
                  <a:latin typeface="Arial" panose="02080604020202020204" pitchFamily="34" charset="0"/>
                  <a:ea typeface="汉仪君黑-55W" panose="00020600040101010101" charset="-122"/>
                </a:endParaRPr>
              </a:p>
            </p:txBody>
          </p:sp>
        </p:grpSp>
        <p:grpSp>
          <p:nvGrpSpPr>
            <p:cNvPr id="4" name="组合 27"/>
            <p:cNvGrpSpPr/>
            <p:nvPr>
              <p:custDataLst>
                <p:tags r:id="rId6"/>
              </p:custDataLst>
            </p:nvPr>
          </p:nvGrpSpPr>
          <p:grpSpPr>
            <a:xfrm>
              <a:off x="6157" y="6518"/>
              <a:ext cx="6578" cy="794"/>
              <a:chOff x="3008784" y="2161694"/>
              <a:chExt cx="4177584" cy="503966"/>
            </a:xfrm>
            <a:solidFill>
              <a:srgbClr val="8CD6EF"/>
            </a:solidFill>
          </p:grpSpPr>
          <p:sp>
            <p:nvSpPr>
              <p:cNvPr id="5" name="矩形 28"/>
              <p:cNvSpPr/>
              <p:nvPr>
                <p:custDataLst>
                  <p:tags r:id="rId7"/>
                </p:custDataLst>
              </p:nvPr>
            </p:nvSpPr>
            <p:spPr>
              <a:xfrm>
                <a:off x="3040392" y="2161694"/>
                <a:ext cx="4145976" cy="50396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Light" panose="020B0502040204020203" pitchFamily="34" charset="-122"/>
                  <a:ea typeface="微软雅黑 Light" panose="020B0502040204020203" pitchFamily="34" charset="-122"/>
                </a:endParaRPr>
              </a:p>
            </p:txBody>
          </p:sp>
          <p:cxnSp>
            <p:nvCxnSpPr>
              <p:cNvPr id="6" name="直接连接符 29"/>
              <p:cNvCxnSpPr/>
              <p:nvPr>
                <p:custDataLst>
                  <p:tags r:id="rId8"/>
                </p:custDataLst>
              </p:nvPr>
            </p:nvCxnSpPr>
            <p:spPr>
              <a:xfrm>
                <a:off x="3008784" y="2197694"/>
                <a:ext cx="0" cy="4320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30"/>
              <p:cNvSpPr/>
              <p:nvPr>
                <p:custDataLst>
                  <p:tags r:id="rId9"/>
                </p:custDataLst>
              </p:nvPr>
            </p:nvSpPr>
            <p:spPr>
              <a:xfrm>
                <a:off x="3040441" y="2229028"/>
                <a:ext cx="2697666" cy="367211"/>
              </a:xfrm>
              <a:prstGeom prst="rect">
                <a:avLst/>
              </a:prstGeom>
              <a:noFill/>
              <a:ln>
                <a:noFill/>
              </a:ln>
            </p:spPr>
            <p:txBody>
              <a:bodyPr wrap="square">
                <a:spAutoFit/>
              </a:bodyPr>
              <a:lstStyle/>
              <a:p>
                <a:r>
                  <a:rPr lang="en-US" altLang="zh-CN" sz="2400" b="1" dirty="0">
                    <a:solidFill>
                      <a:schemeClr val="tx1"/>
                    </a:solidFill>
                    <a:latin typeface="Arial" panose="02080604020202020204" pitchFamily="34" charset="0"/>
                    <a:ea typeface="汉仪君黑-55W" panose="00020600040101010101" charset="-122"/>
                  </a:rPr>
                  <a:t>04 </a:t>
                </a:r>
                <a:r>
                  <a:rPr lang="zh-CN" altLang="en-US" sz="2400" b="1" dirty="0">
                    <a:solidFill>
                      <a:schemeClr val="tx1"/>
                    </a:solidFill>
                    <a:latin typeface="Arial" panose="02080604020202020204" pitchFamily="34" charset="0"/>
                    <a:ea typeface="汉仪君黑-55W" panose="00020600040101010101" charset="-122"/>
                  </a:rPr>
                  <a:t>原则和理念</a:t>
                </a:r>
                <a:endParaRPr lang="zh-CN" altLang="en-US" sz="2400" b="1" dirty="0">
                  <a:solidFill>
                    <a:schemeClr val="tx1"/>
                  </a:solidFill>
                  <a:latin typeface="Arial" panose="02080604020202020204" pitchFamily="34" charset="0"/>
                  <a:ea typeface="汉仪君黑-55W" panose="00020600040101010101" charset="-122"/>
                </a:endParaRPr>
              </a:p>
            </p:txBody>
          </p:sp>
        </p:grpSp>
        <p:grpSp>
          <p:nvGrpSpPr>
            <p:cNvPr id="10" name="组合 22"/>
            <p:cNvGrpSpPr/>
            <p:nvPr>
              <p:custDataLst>
                <p:tags r:id="rId10"/>
              </p:custDataLst>
            </p:nvPr>
          </p:nvGrpSpPr>
          <p:grpSpPr>
            <a:xfrm>
              <a:off x="4982" y="5513"/>
              <a:ext cx="6576" cy="794"/>
              <a:chOff x="3008784" y="2161694"/>
              <a:chExt cx="4176117" cy="503966"/>
            </a:xfrm>
            <a:solidFill>
              <a:srgbClr val="007233"/>
            </a:solidFill>
          </p:grpSpPr>
          <p:sp>
            <p:nvSpPr>
              <p:cNvPr id="12" name="矩形 23"/>
              <p:cNvSpPr/>
              <p:nvPr>
                <p:custDataLst>
                  <p:tags r:id="rId11"/>
                </p:custDataLst>
              </p:nvPr>
            </p:nvSpPr>
            <p:spPr>
              <a:xfrm>
                <a:off x="3040882" y="2161694"/>
                <a:ext cx="4144019" cy="50396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cxnSp>
            <p:nvCxnSpPr>
              <p:cNvPr id="13" name="直接连接符 24"/>
              <p:cNvCxnSpPr/>
              <p:nvPr>
                <p:custDataLst>
                  <p:tags r:id="rId12"/>
                </p:custDataLst>
              </p:nvPr>
            </p:nvCxnSpPr>
            <p:spPr>
              <a:xfrm>
                <a:off x="3008784" y="2197694"/>
                <a:ext cx="0" cy="4320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25"/>
              <p:cNvSpPr/>
              <p:nvPr>
                <p:custDataLst>
                  <p:tags r:id="rId13"/>
                </p:custDataLst>
              </p:nvPr>
            </p:nvSpPr>
            <p:spPr>
              <a:xfrm>
                <a:off x="3040441" y="2229028"/>
                <a:ext cx="3185487" cy="367211"/>
              </a:xfrm>
              <a:prstGeom prst="rect">
                <a:avLst/>
              </a:prstGeom>
              <a:noFill/>
            </p:spPr>
            <p:txBody>
              <a:bodyPr wrap="square">
                <a:spAutoFit/>
              </a:bodyPr>
              <a:lstStyle/>
              <a:p>
                <a:r>
                  <a:rPr lang="en-US" altLang="zh-CN" sz="2400" b="1" dirty="0">
                    <a:solidFill>
                      <a:schemeClr val="tx1"/>
                    </a:solidFill>
                    <a:latin typeface="Arial" panose="02080604020202020204" pitchFamily="34" charset="0"/>
                    <a:ea typeface="汉仪君黑-55W" panose="00020600040101010101" charset="-122"/>
                  </a:rPr>
                  <a:t>03 </a:t>
                </a:r>
                <a:r>
                  <a:rPr lang="zh-CN" altLang="en-US" sz="2400" b="1" dirty="0">
                    <a:solidFill>
                      <a:schemeClr val="tx1"/>
                    </a:solidFill>
                    <a:latin typeface="Arial" panose="02080604020202020204" pitchFamily="34" charset="0"/>
                    <a:ea typeface="汉仪君黑-55W" panose="00020600040101010101" charset="-122"/>
                  </a:rPr>
                  <a:t>适用范围</a:t>
                </a:r>
                <a:endParaRPr lang="zh-CN" altLang="en-US" sz="2400" b="1" dirty="0">
                  <a:solidFill>
                    <a:schemeClr val="tx1"/>
                  </a:solidFill>
                  <a:latin typeface="Arial" panose="02080604020202020204" pitchFamily="34" charset="0"/>
                  <a:ea typeface="汉仪君黑-55W" panose="00020600040101010101" charset="-122"/>
                </a:endParaRPr>
              </a:p>
            </p:txBody>
          </p:sp>
        </p:grpSp>
        <p:grpSp>
          <p:nvGrpSpPr>
            <p:cNvPr id="16" name="组合 16"/>
            <p:cNvGrpSpPr/>
            <p:nvPr>
              <p:custDataLst>
                <p:tags r:id="rId14"/>
              </p:custDataLst>
            </p:nvPr>
          </p:nvGrpSpPr>
          <p:grpSpPr>
            <a:xfrm>
              <a:off x="5999" y="3472"/>
              <a:ext cx="6576" cy="794"/>
              <a:chOff x="3008784" y="2161837"/>
              <a:chExt cx="4176013" cy="503966"/>
            </a:xfrm>
          </p:grpSpPr>
          <p:sp>
            <p:nvSpPr>
              <p:cNvPr id="17" name="矩形 5"/>
              <p:cNvSpPr/>
              <p:nvPr>
                <p:custDataLst>
                  <p:tags r:id="rId15"/>
                </p:custDataLst>
              </p:nvPr>
            </p:nvSpPr>
            <p:spPr>
              <a:xfrm>
                <a:off x="3040778" y="2161837"/>
                <a:ext cx="4144019" cy="50396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cxnSp>
            <p:nvCxnSpPr>
              <p:cNvPr id="19" name="直接连接符 13"/>
              <p:cNvCxnSpPr/>
              <p:nvPr>
                <p:custDataLst>
                  <p:tags r:id="rId16"/>
                </p:custDataLst>
              </p:nvPr>
            </p:nvCxnSpPr>
            <p:spPr>
              <a:xfrm>
                <a:off x="3008784" y="2197694"/>
                <a:ext cx="0" cy="432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矩形 14"/>
              <p:cNvSpPr/>
              <p:nvPr>
                <p:custDataLst>
                  <p:tags r:id="rId17"/>
                </p:custDataLst>
              </p:nvPr>
            </p:nvSpPr>
            <p:spPr>
              <a:xfrm>
                <a:off x="3040441" y="2229028"/>
                <a:ext cx="2492990" cy="367211"/>
              </a:xfrm>
              <a:prstGeom prst="rect">
                <a:avLst/>
              </a:prstGeom>
              <a:noFill/>
            </p:spPr>
            <p:txBody>
              <a:bodyPr wrap="square">
                <a:spAutoFit/>
              </a:bodyPr>
              <a:lstStyle/>
              <a:p>
                <a:r>
                  <a:rPr lang="en-US" altLang="zh-CN" sz="2400" b="1" dirty="0">
                    <a:solidFill>
                      <a:schemeClr val="tx1"/>
                    </a:solidFill>
                    <a:latin typeface="Arial" panose="02080604020202020204" pitchFamily="34" charset="0"/>
                    <a:ea typeface="汉仪君黑-55W" panose="00020600040101010101" charset="-122"/>
                    <a:sym typeface="+mn-ea"/>
                  </a:rPr>
                  <a:t>01 </a:t>
                </a:r>
                <a:r>
                  <a:rPr lang="zh-CN" altLang="en-US" sz="2400" b="1" dirty="0">
                    <a:solidFill>
                      <a:schemeClr val="tx1"/>
                    </a:solidFill>
                    <a:latin typeface="Arial" panose="02080604020202020204" pitchFamily="34" charset="0"/>
                    <a:ea typeface="汉仪君黑-55W" panose="00020600040101010101" charset="-122"/>
                    <a:sym typeface="+mn-ea"/>
                  </a:rPr>
                  <a:t>演变历史</a:t>
                </a:r>
                <a:endParaRPr lang="zh-CN" altLang="en-US" sz="2400" b="1" dirty="0">
                  <a:solidFill>
                    <a:schemeClr val="tx1"/>
                  </a:solidFill>
                  <a:latin typeface="Arial" panose="02080604020202020204" pitchFamily="34" charset="0"/>
                  <a:ea typeface="汉仪君黑-55W" panose="00020600040101010101" charset="-122"/>
                  <a:sym typeface="+mn-ea"/>
                </a:endParaRPr>
              </a:p>
            </p:txBody>
          </p:sp>
        </p:grpSp>
        <p:sp>
          <p:nvSpPr>
            <p:cNvPr id="23" name="椭圆 4"/>
            <p:cNvSpPr>
              <a:spLocks noChangeAspect="true"/>
            </p:cNvSpPr>
            <p:nvPr/>
          </p:nvSpPr>
          <p:spPr>
            <a:xfrm>
              <a:off x="10565" y="2849"/>
              <a:ext cx="5102" cy="5102"/>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
            <p:cNvSpPr>
              <a:spLocks noChangeAspect="true"/>
            </p:cNvSpPr>
            <p:nvPr/>
          </p:nvSpPr>
          <p:spPr>
            <a:xfrm>
              <a:off x="10747" y="3132"/>
              <a:ext cx="4535" cy="4535"/>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33"/>
            <p:cNvSpPr/>
            <p:nvPr/>
          </p:nvSpPr>
          <p:spPr>
            <a:xfrm>
              <a:off x="11379" y="4986"/>
              <a:ext cx="3613" cy="811"/>
            </a:xfrm>
            <a:prstGeom prst="rect">
              <a:avLst/>
            </a:prstGeom>
          </p:spPr>
          <p:txBody>
            <a:bodyPr wrap="square">
              <a:spAutoFit/>
            </a:bodyPr>
            <a:lstStyle/>
            <a:p>
              <a:r>
                <a:rPr lang="zh-CN" altLang="en-US" sz="3600" b="1" dirty="0">
                  <a:solidFill>
                    <a:schemeClr val="tx1"/>
                  </a:solidFill>
                  <a:latin typeface="Arial" panose="02080604020202020204" pitchFamily="34" charset="0"/>
                  <a:ea typeface="汉仪君黑-75简" panose="00020600040101010101" charset="-122"/>
                  <a:sym typeface="Arial" panose="02080604020202020204" pitchFamily="34" charset="0"/>
                </a:rPr>
                <a:t>《条例</a:t>
              </a:r>
              <a:r>
                <a:rPr lang="zh-CN" altLang="en-US" sz="3600" b="1" dirty="0">
                  <a:latin typeface="Arial" panose="02080604020202020204" pitchFamily="34" charset="0"/>
                  <a:ea typeface="汉仪君黑-75简" panose="00020600040101010101" charset="-122"/>
                  <a:sym typeface="Arial" panose="02080604020202020204" pitchFamily="34" charset="0"/>
                </a:rPr>
                <a:t>》</a:t>
              </a:r>
              <a:r>
                <a:rPr lang="zh-CN" altLang="en-US" sz="3600" b="1" dirty="0">
                  <a:solidFill>
                    <a:schemeClr val="tx1"/>
                  </a:solidFill>
                  <a:latin typeface="Arial" panose="02080604020202020204" pitchFamily="34" charset="0"/>
                  <a:ea typeface="汉仪君黑-75简" panose="00020600040101010101" charset="-122"/>
                  <a:sym typeface="Arial" panose="02080604020202020204" pitchFamily="34" charset="0"/>
                </a:rPr>
                <a:t>概述</a:t>
              </a:r>
              <a:endParaRPr lang="zh-CN" altLang="en-US" sz="3600" b="1" dirty="0">
                <a:solidFill>
                  <a:schemeClr val="tx1"/>
                </a:solidFill>
                <a:latin typeface="Arial" panose="02080604020202020204" pitchFamily="34" charset="0"/>
                <a:ea typeface="汉仪君黑-75简" panose="00020600040101010101" charset="-122"/>
                <a:sym typeface="Arial" panose="02080604020202020204" pitchFamily="34" charset="0"/>
              </a:endParaRPr>
            </a:p>
          </p:txBody>
        </p:sp>
      </p:grpSp>
      <p:sp>
        <p:nvSpPr>
          <p:cNvPr id="2" name="PA-矩形 20"/>
          <p:cNvSpPr/>
          <p:nvPr>
            <p:custDataLst>
              <p:tags r:id="rId18"/>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5000">
        <p14:warp dir="in"/>
      </p:transition>
    </mc:Choice>
    <mc:Fallback>
      <p:transition spd="slow"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true"/>
          <p:nvPr/>
        </p:nvSpPr>
        <p:spPr>
          <a:xfrm>
            <a:off x="4630420" y="1748155"/>
            <a:ext cx="6390005" cy="3083560"/>
          </a:xfrm>
          <a:prstGeom prst="rect">
            <a:avLst/>
          </a:prstGeom>
          <a:noFill/>
        </p:spPr>
        <p:txBody>
          <a:bodyPr wrap="square" rtlCol="0">
            <a:noAutofit/>
          </a:bodyPr>
          <a:lstStyle/>
          <a:p>
            <a:pPr algn="l">
              <a:lnSpc>
                <a:spcPct val="150000"/>
              </a:lnSpc>
              <a:buClrTx/>
              <a:buSzTx/>
              <a:buFontTx/>
            </a:pPr>
            <a:r>
              <a:rPr lang="zh-CN" altLang="en-US" sz="2400" b="1" dirty="0">
                <a:solidFill>
                  <a:schemeClr val="tx1"/>
                </a:solidFill>
                <a:latin typeface="Arial" panose="02080604020202020204" pitchFamily="34" charset="0"/>
                <a:ea typeface="汉仪君黑-55W" panose="00020600040101010101" charset="-122"/>
                <a:cs typeface="汉仪君黑-45简" panose="020B0604020202020204" charset="-122"/>
                <a:sym typeface="+mn-lt"/>
              </a:rPr>
              <a:t>新修订的</a:t>
            </a:r>
            <a:r>
              <a:rPr lang="zh-CN" altLang="en-US" sz="24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2400" b="1" dirty="0">
                <a:solidFill>
                  <a:schemeClr val="tx1"/>
                </a:solidFill>
                <a:latin typeface="Arial" panose="02080604020202020204" pitchFamily="34" charset="0"/>
                <a:ea typeface="汉仪君黑-55W" panose="00020600040101010101" charset="-122"/>
                <a:cs typeface="汉仪君黑-45简" panose="020B0604020202020204" charset="-122"/>
                <a:sym typeface="+mn-lt"/>
              </a:rPr>
              <a:t>共7章67条，分为总则、生产经营单位的安全生产保障、从业人员的安全生产权利和义务、安全生产的监督管理、生产安全事故的应急救援和调查处理、法律责任、附则。</a:t>
            </a:r>
            <a:endParaRPr lang="zh-CN" altLang="en-US" sz="2400" dirty="0">
              <a:solidFill>
                <a:srgbClr val="C00000"/>
              </a:solidFill>
              <a:latin typeface="Arial" panose="02080604020202020204" pitchFamily="34" charset="0"/>
              <a:ea typeface="汉仪君黑-55W" panose="00020600040101010101" charset="-122"/>
              <a:cs typeface="+mn-ea"/>
              <a:sym typeface="+mn-lt"/>
            </a:endParaRPr>
          </a:p>
          <a:p>
            <a:endParaRPr lang="zh-CN" altLang="en-US" sz="2400" dirty="0">
              <a:solidFill>
                <a:srgbClr val="FF0000"/>
              </a:solidFill>
              <a:latin typeface="Arial" panose="02080604020202020204" pitchFamily="34" charset="0"/>
              <a:ea typeface="汉仪君黑-55W" panose="00020600040101010101" charset="-122"/>
              <a:cs typeface="汉仪君黑-45简" panose="020B0604020202020204" charset="-122"/>
              <a:sym typeface="+mn-lt"/>
            </a:endParaRPr>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pic>
        <p:nvPicPr>
          <p:cNvPr id="4" name="http://photo-static-api.fotomore.com/creative/vcg/400/new/VCG41N842134126.jpg?uid=386&amp;timestamp=1714378375&amp;sign=f887f5f9fe2ba681285de6852c4a1419" descr="一名戴着白色安全帽的工程人员站在重石化工业炼油厂建筑结构前"/>
          <p:cNvPicPr>
            <a:picLocks noChangeAspect="true"/>
          </p:cNvPicPr>
          <p:nvPr/>
        </p:nvPicPr>
        <p:blipFill>
          <a:blip r:embed="rId2"/>
          <a:srcRect l="46599" t="11769" r="-636" b="1546"/>
          <a:stretch>
            <a:fillRect/>
          </a:stretch>
        </p:blipFill>
        <p:spPr>
          <a:xfrm>
            <a:off x="873760" y="1460500"/>
            <a:ext cx="3281680" cy="35096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8" name="组合 17"/>
          <p:cNvGrpSpPr/>
          <p:nvPr/>
        </p:nvGrpSpPr>
        <p:grpSpPr>
          <a:xfrm>
            <a:off x="1035050" y="617855"/>
            <a:ext cx="10743565" cy="268605"/>
            <a:chOff x="1840" y="1063"/>
            <a:chExt cx="16919" cy="423"/>
          </a:xfrm>
        </p:grpSpPr>
        <p:cxnSp>
          <p:nvCxnSpPr>
            <p:cNvPr id="10"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4" idx="3"/>
            </p:cNvCxnSpPr>
            <p:nvPr/>
          </p:nvCxnSpPr>
          <p:spPr>
            <a:xfrm flipV="true">
              <a:off x="12191" y="1063"/>
              <a:ext cx="6531" cy="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4" name="文本框 23"/>
          <p:cNvSpPr txBox="true"/>
          <p:nvPr/>
        </p:nvSpPr>
        <p:spPr>
          <a:xfrm>
            <a:off x="1108710" y="423545"/>
            <a:ext cx="6499502" cy="398780"/>
          </a:xfrm>
          <a:prstGeom prst="rect">
            <a:avLst/>
          </a:prstGeom>
          <a:noFill/>
        </p:spPr>
        <p:txBody>
          <a:bodyPr wrap="square" rtlCol="0">
            <a:spAutoFit/>
          </a:bodyPr>
          <a:lstStyle/>
          <a:p>
            <a:r>
              <a:rPr lang="zh-CN" altLang="en-US" sz="2000" dirty="0">
                <a:solidFill>
                  <a:schemeClr val="tx1"/>
                </a:solidFill>
                <a:latin typeface="Arial" panose="02080604020202020204" pitchFamily="34" charset="0"/>
                <a:ea typeface="汉仪君黑-55W" panose="00020600040101010101" charset="-122"/>
              </a:rPr>
              <a:t>《重庆市安全生产条例》</a:t>
            </a:r>
            <a:r>
              <a:rPr lang="zh-CN" altLang="en-US" sz="2000" dirty="0">
                <a:solidFill>
                  <a:schemeClr val="tx1"/>
                </a:solidFill>
                <a:latin typeface="Arial" panose="02080604020202020204" pitchFamily="34" charset="0"/>
                <a:ea typeface="汉仪君黑-55W" panose="00020600040101010101" charset="-122"/>
                <a:sym typeface="+mn-ea"/>
              </a:rPr>
              <a:t>演变历史，</a:t>
            </a:r>
            <a:r>
              <a:rPr lang="zh-CN" altLang="en-US" sz="2000" b="1" dirty="0">
                <a:latin typeface="Arial" panose="02080604020202020204" pitchFamily="34" charset="0"/>
                <a:ea typeface="汉仪君黑-55W" panose="00020600040101010101" charset="-122"/>
                <a:sym typeface="+mn-ea"/>
              </a:rPr>
              <a:t>每次修订相隔</a:t>
            </a:r>
            <a:r>
              <a:rPr lang="en-US" altLang="zh-CN" sz="2000" b="1" dirty="0">
                <a:latin typeface="Arial" panose="02080604020202020204" pitchFamily="34" charset="0"/>
                <a:ea typeface="汉仪君黑-55W" panose="00020600040101010101" charset="-122"/>
                <a:sym typeface="+mn-ea"/>
              </a:rPr>
              <a:t>10</a:t>
            </a:r>
            <a:r>
              <a:rPr lang="zh-CN" altLang="en-US" sz="2000" b="1" dirty="0">
                <a:latin typeface="Arial" panose="02080604020202020204" pitchFamily="34" charset="0"/>
                <a:ea typeface="汉仪君黑-55W" panose="00020600040101010101" charset="-122"/>
                <a:sym typeface="+mn-ea"/>
              </a:rPr>
              <a:t>年</a:t>
            </a:r>
            <a:endParaRPr lang="zh-CN" altLang="en-US" sz="2000" b="1" dirty="0">
              <a:latin typeface="Arial" panose="02080604020202020204" pitchFamily="34" charset="0"/>
              <a:ea typeface="汉仪君黑-55W" panose="00020600040101010101" charset="-122"/>
              <a:sym typeface="+mn-ea"/>
            </a:endParaRPr>
          </a:p>
        </p:txBody>
      </p:sp>
      <p:sp>
        <p:nvSpPr>
          <p:cNvPr id="1048589" name="矩形 1"/>
          <p:cNvSpPr/>
          <p:nvPr/>
        </p:nvSpPr>
        <p:spPr>
          <a:xfrm>
            <a:off x="1035050" y="1149985"/>
            <a:ext cx="10257790" cy="4028440"/>
          </a:xfrm>
          <a:prstGeom prst="rect">
            <a:avLst/>
          </a:prstGeom>
        </p:spPr>
        <p:txBody>
          <a:bodyPr wrap="square">
            <a:noAutofit/>
          </a:bodyPr>
          <a:lstStyle/>
          <a:p>
            <a:pPr marL="285750" indent="-285750">
              <a:lnSpc>
                <a:spcPct val="150000"/>
              </a:lnSpc>
              <a:buFont typeface="Wingdings" panose="05000000000000000000" pitchFamily="2" charset="2"/>
              <a:buChar char="Ø"/>
            </a:pPr>
            <a:r>
              <a:rPr lang="zh-CN" altLang="en-US" sz="2400" dirty="0">
                <a:solidFill>
                  <a:srgbClr val="C00000"/>
                </a:solidFill>
                <a:latin typeface="Arial" panose="02080604020202020204" pitchFamily="34" charset="0"/>
                <a:ea typeface="汉仪君黑-55W" panose="00020600040101010101" charset="-122"/>
              </a:rPr>
              <a:t>第一次：</a:t>
            </a:r>
            <a:r>
              <a:rPr lang="zh-CN" altLang="en-US" sz="2400" dirty="0">
                <a:solidFill>
                  <a:srgbClr val="FF0000"/>
                </a:solidFill>
                <a:latin typeface="Arial" panose="02080604020202020204" pitchFamily="34" charset="0"/>
                <a:ea typeface="汉仪君黑-55W" panose="00020600040101010101" charset="-122"/>
              </a:rPr>
              <a:t> </a:t>
            </a:r>
            <a:r>
              <a:rPr lang="zh-CN" altLang="en-US" sz="2400" dirty="0">
                <a:latin typeface="Arial" panose="02080604020202020204" pitchFamily="34" charset="0"/>
                <a:ea typeface="汉仪君黑-55W" panose="00020600040101010101" charset="-122"/>
              </a:rPr>
              <a:t>名为</a:t>
            </a:r>
            <a:r>
              <a:rPr lang="en-US" altLang="zh-CN" sz="2400" dirty="0">
                <a:latin typeface="Arial" panose="02080604020202020204" pitchFamily="34" charset="0"/>
                <a:ea typeface="汉仪君黑-55W" panose="00020600040101010101" charset="-122"/>
              </a:rPr>
              <a:t>《</a:t>
            </a:r>
            <a:r>
              <a:rPr lang="zh-CN" altLang="en-US" sz="2400" dirty="0">
                <a:latin typeface="Arial" panose="02080604020202020204" pitchFamily="34" charset="0"/>
                <a:ea typeface="汉仪君黑-55W" panose="00020600040101010101" charset="-122"/>
              </a:rPr>
              <a:t>重庆市安全生产监督管理条例</a:t>
            </a:r>
            <a:r>
              <a:rPr lang="en-US" altLang="zh-CN" sz="2400" dirty="0">
                <a:latin typeface="Arial" panose="02080604020202020204" pitchFamily="34" charset="0"/>
                <a:ea typeface="汉仪君黑-55W" panose="00020600040101010101" charset="-122"/>
              </a:rPr>
              <a:t>》</a:t>
            </a:r>
            <a:r>
              <a:rPr lang="zh-CN" altLang="en-US" sz="2400" dirty="0">
                <a:latin typeface="Arial" panose="02080604020202020204" pitchFamily="34" charset="0"/>
                <a:ea typeface="汉仪君黑-55W" panose="00020600040101010101" charset="-122"/>
              </a:rPr>
              <a:t>，</a:t>
            </a:r>
            <a:r>
              <a:rPr lang="zh-CN" altLang="en-US" sz="2400" dirty="0">
                <a:latin typeface="Arial" panose="02080604020202020204" pitchFamily="34" charset="0"/>
                <a:ea typeface="汉仪君黑-55W" panose="00020600040101010101" charset="-122"/>
                <a:sym typeface="+mn-ea"/>
              </a:rPr>
              <a:t>于</a:t>
            </a:r>
            <a:r>
              <a:rPr lang="en-US" altLang="zh-CN" sz="2400" dirty="0">
                <a:latin typeface="Arial" panose="02080604020202020204" pitchFamily="34" charset="0"/>
                <a:ea typeface="汉仪君黑-55W" panose="00020600040101010101" charset="-122"/>
                <a:sym typeface="+mn-ea"/>
              </a:rPr>
              <a:t>2005</a:t>
            </a:r>
            <a:r>
              <a:rPr lang="zh-CN" altLang="en-US" sz="2400" dirty="0">
                <a:latin typeface="Arial" panose="02080604020202020204" pitchFamily="34" charset="0"/>
                <a:ea typeface="汉仪君黑-55W" panose="00020600040101010101" charset="-122"/>
                <a:sym typeface="+mn-ea"/>
              </a:rPr>
              <a:t>年</a:t>
            </a:r>
            <a:r>
              <a:rPr lang="en-US" altLang="zh-CN" sz="2400" dirty="0">
                <a:latin typeface="Arial" panose="02080604020202020204" pitchFamily="34" charset="0"/>
                <a:ea typeface="汉仪君黑-55W" panose="00020600040101010101" charset="-122"/>
                <a:sym typeface="+mn-ea"/>
              </a:rPr>
              <a:t>3</a:t>
            </a:r>
            <a:r>
              <a:rPr lang="zh-CN" altLang="en-US" sz="2400" dirty="0">
                <a:latin typeface="Arial" panose="02080604020202020204" pitchFamily="34" charset="0"/>
                <a:ea typeface="汉仪君黑-55W" panose="00020600040101010101" charset="-122"/>
                <a:sym typeface="+mn-ea"/>
              </a:rPr>
              <a:t>月</a:t>
            </a:r>
            <a:r>
              <a:rPr lang="en-US" altLang="zh-CN" sz="2400" dirty="0">
                <a:latin typeface="Arial" panose="02080604020202020204" pitchFamily="34" charset="0"/>
                <a:ea typeface="汉仪君黑-55W" panose="00020600040101010101" charset="-122"/>
                <a:sym typeface="+mn-ea"/>
              </a:rPr>
              <a:t>25</a:t>
            </a:r>
            <a:r>
              <a:rPr lang="zh-CN" altLang="en-US" sz="2400" dirty="0">
                <a:latin typeface="Arial" panose="02080604020202020204" pitchFamily="34" charset="0"/>
                <a:ea typeface="汉仪君黑-55W" panose="00020600040101010101" charset="-122"/>
                <a:sym typeface="+mn-ea"/>
              </a:rPr>
              <a:t>日</a:t>
            </a:r>
            <a:r>
              <a:rPr lang="zh-CN" altLang="en-US" sz="2400" dirty="0">
                <a:latin typeface="Arial" panose="02080604020202020204" pitchFamily="34" charset="0"/>
                <a:ea typeface="汉仪君黑-55W" panose="00020600040101010101" charset="-122"/>
              </a:rPr>
              <a:t>重庆市第二届人民代表大会常务委员会第十六次会议审议通过，自</a:t>
            </a:r>
            <a:r>
              <a:rPr lang="en-US" altLang="zh-CN" sz="2400" dirty="0">
                <a:latin typeface="Arial" panose="02080604020202020204" pitchFamily="34" charset="0"/>
                <a:ea typeface="汉仪君黑-55W" panose="00020600040101010101" charset="-122"/>
              </a:rPr>
              <a:t>2005</a:t>
            </a:r>
            <a:r>
              <a:rPr lang="zh-CN" altLang="en-US" sz="2400" dirty="0">
                <a:latin typeface="Arial" panose="02080604020202020204" pitchFamily="34" charset="0"/>
                <a:ea typeface="汉仪君黑-55W" panose="00020600040101010101" charset="-122"/>
              </a:rPr>
              <a:t>年</a:t>
            </a:r>
            <a:r>
              <a:rPr lang="en-US" altLang="zh-CN" sz="2400" dirty="0">
                <a:latin typeface="Arial" panose="02080604020202020204" pitchFamily="34" charset="0"/>
                <a:ea typeface="汉仪君黑-55W" panose="00020600040101010101" charset="-122"/>
              </a:rPr>
              <a:t>6</a:t>
            </a:r>
            <a:r>
              <a:rPr lang="zh-CN" altLang="en-US" sz="2400" dirty="0">
                <a:latin typeface="Arial" panose="02080604020202020204" pitchFamily="34" charset="0"/>
                <a:ea typeface="汉仪君黑-55W" panose="00020600040101010101" charset="-122"/>
              </a:rPr>
              <a:t>月</a:t>
            </a:r>
            <a:r>
              <a:rPr lang="en-US" altLang="zh-CN" sz="2400" dirty="0">
                <a:latin typeface="Arial" panose="02080604020202020204" pitchFamily="34" charset="0"/>
                <a:ea typeface="汉仪君黑-55W" panose="00020600040101010101" charset="-122"/>
              </a:rPr>
              <a:t>1</a:t>
            </a:r>
            <a:r>
              <a:rPr lang="zh-CN" altLang="en-US" sz="2400" dirty="0">
                <a:latin typeface="Arial" panose="02080604020202020204" pitchFamily="34" charset="0"/>
                <a:ea typeface="汉仪君黑-55W" panose="00020600040101010101" charset="-122"/>
              </a:rPr>
              <a:t>日起施行。</a:t>
            </a:r>
            <a:endParaRPr lang="en-US" altLang="zh-CN" sz="2400" dirty="0">
              <a:latin typeface="Arial" panose="02080604020202020204" pitchFamily="34" charset="0"/>
              <a:ea typeface="汉仪君黑-55W" panose="00020600040101010101" charset="-122"/>
            </a:endParaRPr>
          </a:p>
          <a:p>
            <a:pPr marL="285750" indent="-285750">
              <a:lnSpc>
                <a:spcPct val="150000"/>
              </a:lnSpc>
              <a:buFont typeface="Wingdings" panose="05000000000000000000" pitchFamily="2" charset="2"/>
              <a:buChar char="Ø"/>
            </a:pPr>
            <a:r>
              <a:rPr lang="zh-CN" altLang="en-US" sz="2400" dirty="0">
                <a:solidFill>
                  <a:srgbClr val="C00000"/>
                </a:solidFill>
                <a:latin typeface="Arial" panose="02080604020202020204" pitchFamily="34" charset="0"/>
                <a:ea typeface="汉仪君黑-55W" panose="00020600040101010101" charset="-122"/>
              </a:rPr>
              <a:t>第二次：</a:t>
            </a:r>
            <a:r>
              <a:rPr lang="zh-CN" altLang="en-US" sz="2400" dirty="0">
                <a:latin typeface="Arial" panose="02080604020202020204" pitchFamily="34" charset="0"/>
                <a:ea typeface="汉仪君黑-55W" panose="00020600040101010101" charset="-122"/>
              </a:rPr>
              <a:t>《重庆市安全生产条例》于2015年11月26日经重庆市第四届人民代表大会常务委员会第二十一次会议通过，自2016年3月1日起施行。</a:t>
            </a:r>
            <a:endParaRPr lang="zh-CN" altLang="en-US" sz="2400" dirty="0">
              <a:latin typeface="Arial" panose="02080604020202020204" pitchFamily="34" charset="0"/>
              <a:ea typeface="汉仪君黑-55W" panose="00020600040101010101" charset="-122"/>
            </a:endParaRPr>
          </a:p>
          <a:p>
            <a:pPr marL="285750" indent="-285750">
              <a:lnSpc>
                <a:spcPct val="150000"/>
              </a:lnSpc>
              <a:buFont typeface="Wingdings" panose="05000000000000000000" pitchFamily="2" charset="2"/>
              <a:buChar char="Ø"/>
            </a:pPr>
            <a:r>
              <a:rPr lang="zh-CN" altLang="en-US" sz="2400" dirty="0">
                <a:solidFill>
                  <a:srgbClr val="C00000"/>
                </a:solidFill>
                <a:latin typeface="Arial" panose="02080604020202020204" pitchFamily="34" charset="0"/>
                <a:ea typeface="汉仪君黑-55W" panose="00020600040101010101" charset="-122"/>
                <a:sym typeface="+mn-ea"/>
              </a:rPr>
              <a:t>第三次：</a:t>
            </a:r>
            <a:r>
              <a:rPr lang="zh-CN" altLang="en-US" sz="2400" dirty="0">
                <a:latin typeface="Arial" panose="02080604020202020204" pitchFamily="34" charset="0"/>
                <a:ea typeface="汉仪君黑-55W" panose="00020600040101010101" charset="-122"/>
                <a:sym typeface="+mn-ea"/>
              </a:rPr>
              <a:t>《重庆市安全生产条例》于2024年3月28日，重庆市六届人大常委会第七次会议表决通过，</a:t>
            </a:r>
            <a:r>
              <a:rPr lang="zh-CN" altLang="en-US" sz="2400" dirty="0">
                <a:latin typeface="Arial" panose="02080604020202020204" pitchFamily="34" charset="0"/>
                <a:ea typeface="汉仪君黑-55W" panose="00020600040101010101" charset="-122"/>
              </a:rPr>
              <a:t>自2024年7月1日起施行。</a:t>
            </a:r>
            <a:endParaRPr lang="zh-CN" altLang="en-US" sz="2400" dirty="0">
              <a:latin typeface="Arial" panose="02080604020202020204" pitchFamily="34" charset="0"/>
              <a:ea typeface="汉仪君黑-55W" panose="00020600040101010101" charset="-122"/>
            </a:endParaRPr>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false" advTm="5000">
        <p:random/>
      </p:transition>
    </mc:Choice>
    <mc:Fallback>
      <p:transition spd="slow" advClick="false" advTm="5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145731" name="直接连接符 35"/>
          <p:cNvCxnSpPr/>
          <p:nvPr/>
        </p:nvCxnSpPr>
        <p:spPr>
          <a:xfrm flipH="true">
            <a:off x="7963130" y="1061502"/>
            <a:ext cx="1913890" cy="5276215"/>
          </a:xfrm>
          <a:prstGeom prst="line">
            <a:avLst/>
          </a:prstGeom>
          <a:ln w="57150">
            <a:solidFill>
              <a:srgbClr val="0072C6"/>
            </a:solidFill>
          </a:ln>
        </p:spPr>
        <p:style>
          <a:lnRef idx="1">
            <a:schemeClr val="accent1"/>
          </a:lnRef>
          <a:fillRef idx="0">
            <a:schemeClr val="accent1"/>
          </a:fillRef>
          <a:effectRef idx="0">
            <a:schemeClr val="accent1"/>
          </a:effectRef>
          <a:fontRef idx="minor">
            <a:schemeClr val="tx1"/>
          </a:fontRef>
        </p:style>
      </p:cxnSp>
      <p:sp>
        <p:nvSpPr>
          <p:cNvPr id="11" name="文本框 10"/>
          <p:cNvSpPr txBox="true"/>
          <p:nvPr/>
        </p:nvSpPr>
        <p:spPr>
          <a:xfrm>
            <a:off x="830580" y="487045"/>
            <a:ext cx="2605405" cy="398780"/>
          </a:xfrm>
          <a:prstGeom prst="rect">
            <a:avLst/>
          </a:prstGeom>
          <a:noFill/>
        </p:spPr>
        <p:txBody>
          <a:bodyPr wrap="square" rtlCol="0">
            <a:spAutoFit/>
          </a:bodyPr>
          <a:lstStyle/>
          <a:p>
            <a:pPr lvl="0" algn="dist" defTabSz="1219200">
              <a:defRPr/>
            </a:pPr>
            <a:r>
              <a:rPr lang="zh-CN" altLang="en-US" sz="20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kumimoji="1" lang="zh-CN" altLang="zh-CN" sz="2000" noProof="0" dirty="0">
                <a:ln>
                  <a:noFill/>
                </a:ln>
                <a:solidFill>
                  <a:schemeClr val="tx1"/>
                </a:solidFill>
                <a:uLnTx/>
                <a:uFillTx/>
                <a:latin typeface="Arial" panose="02080604020202020204" pitchFamily="34" charset="0"/>
                <a:ea typeface="汉仪君黑-55W" panose="00020600040101010101" charset="-122"/>
                <a:cs typeface="汉仪君黑-45简" panose="020B0604020202020204" charset="-122"/>
                <a:sym typeface="汉仪君黑-45简" panose="020B0604020202020204" charset="-122"/>
              </a:rPr>
              <a:t>修订的目的</a:t>
            </a:r>
            <a:endParaRPr kumimoji="1" lang="zh-CN" altLang="zh-CN" sz="2000" noProof="0" dirty="0">
              <a:ln>
                <a:noFill/>
              </a:ln>
              <a:solidFill>
                <a:schemeClr val="tx1"/>
              </a:solidFill>
              <a:uLnTx/>
              <a:uFillTx/>
              <a:latin typeface="Arial" panose="02080604020202020204" pitchFamily="34" charset="0"/>
              <a:ea typeface="汉仪君黑-55W" panose="00020600040101010101" charset="-122"/>
              <a:cs typeface="汉仪君黑-45简" panose="020B0604020202020204" charset="-122"/>
              <a:sym typeface="汉仪君黑-45简" panose="020B0604020202020204" charset="-122"/>
            </a:endParaRPr>
          </a:p>
        </p:txBody>
      </p:sp>
      <p:grpSp>
        <p:nvGrpSpPr>
          <p:cNvPr id="18" name="组合 17"/>
          <p:cNvGrpSpPr/>
          <p:nvPr/>
        </p:nvGrpSpPr>
        <p:grpSpPr>
          <a:xfrm>
            <a:off x="1035050" y="686435"/>
            <a:ext cx="10925175" cy="200025"/>
            <a:chOff x="1840" y="1171"/>
            <a:chExt cx="17205" cy="315"/>
          </a:xfrm>
        </p:grpSpPr>
        <p:cxnSp>
          <p:nvCxnSpPr>
            <p:cNvPr id="28"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11" idx="3"/>
            </p:cNvCxnSpPr>
            <p:nvPr/>
          </p:nvCxnSpPr>
          <p:spPr>
            <a:xfrm>
              <a:off x="5621" y="1171"/>
              <a:ext cx="13424" cy="2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custDataLst>
              <p:tags r:id="rId1"/>
            </p:custDataLst>
          </p:nvPr>
        </p:nvGrpSpPr>
        <p:grpSpPr>
          <a:xfrm>
            <a:off x="1349375" y="1556385"/>
            <a:ext cx="9672955" cy="4060190"/>
            <a:chOff x="3931" y="2849"/>
            <a:chExt cx="11736" cy="5102"/>
          </a:xfrm>
        </p:grpSpPr>
        <p:grpSp>
          <p:nvGrpSpPr>
            <p:cNvPr id="173" name="组合 17"/>
            <p:cNvGrpSpPr/>
            <p:nvPr>
              <p:custDataLst>
                <p:tags r:id="rId2"/>
              </p:custDataLst>
            </p:nvPr>
          </p:nvGrpSpPr>
          <p:grpSpPr>
            <a:xfrm>
              <a:off x="3931" y="4493"/>
              <a:ext cx="7257" cy="794"/>
              <a:chOff x="2576576" y="2161694"/>
              <a:chExt cx="4608512" cy="504000"/>
            </a:xfrm>
          </p:grpSpPr>
          <p:sp>
            <p:nvSpPr>
              <p:cNvPr id="1048636" name="矩形 18"/>
              <p:cNvSpPr/>
              <p:nvPr>
                <p:custDataLst>
                  <p:tags r:id="rId3"/>
                </p:custDataLst>
              </p:nvPr>
            </p:nvSpPr>
            <p:spPr>
              <a:xfrm>
                <a:off x="2576576" y="2161694"/>
                <a:ext cx="4608512" cy="504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cxnSp>
            <p:nvCxnSpPr>
              <p:cNvPr id="3145734" name="直接连接符 19"/>
              <p:cNvCxnSpPr/>
              <p:nvPr>
                <p:custDataLst>
                  <p:tags r:id="rId4"/>
                </p:custDataLst>
              </p:nvPr>
            </p:nvCxnSpPr>
            <p:spPr>
              <a:xfrm>
                <a:off x="3008784" y="2197694"/>
                <a:ext cx="0" cy="432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637" name="矩形 20"/>
              <p:cNvSpPr/>
              <p:nvPr>
                <p:custDataLst>
                  <p:tags r:id="rId5"/>
                </p:custDataLst>
              </p:nvPr>
            </p:nvSpPr>
            <p:spPr>
              <a:xfrm>
                <a:off x="2628926" y="2268564"/>
                <a:ext cx="3640571" cy="253761"/>
              </a:xfrm>
              <a:prstGeom prst="rect">
                <a:avLst/>
              </a:prstGeom>
            </p:spPr>
            <p:txBody>
              <a:bodyPr wrap="square">
                <a:spAutoFit/>
              </a:bodyPr>
              <a:lstStyle/>
              <a:p>
                <a:r>
                  <a:rPr lang="en-US" altLang="zh-CN" sz="2400" b="1" dirty="0">
                    <a:solidFill>
                      <a:schemeClr val="tx1"/>
                    </a:solidFill>
                    <a:latin typeface="Arial" panose="02080604020202020204" pitchFamily="34" charset="0"/>
                    <a:ea typeface="汉仪君黑-55W" panose="00020600040101010101" charset="-122"/>
                  </a:rPr>
                  <a:t>02 </a:t>
                </a:r>
                <a:r>
                  <a:rPr lang="zh-CN" altLang="en-US" sz="2400" b="1" dirty="0">
                    <a:solidFill>
                      <a:schemeClr val="tx1"/>
                    </a:solidFill>
                    <a:latin typeface="Arial" panose="02080604020202020204" pitchFamily="34" charset="0"/>
                    <a:ea typeface="汉仪君黑-55W" panose="00020600040101010101" charset="-122"/>
                  </a:rPr>
                  <a:t>防止和减少生产安全事故</a:t>
                </a:r>
                <a:endParaRPr lang="zh-CN" altLang="en-US" sz="2400" b="1" dirty="0">
                  <a:solidFill>
                    <a:schemeClr val="tx1"/>
                  </a:solidFill>
                  <a:latin typeface="Arial" panose="02080604020202020204" pitchFamily="34" charset="0"/>
                  <a:ea typeface="汉仪君黑-55W" panose="00020600040101010101" charset="-122"/>
                </a:endParaRPr>
              </a:p>
            </p:txBody>
          </p:sp>
          <p:sp>
            <p:nvSpPr>
              <p:cNvPr id="1048638" name="矩形 21"/>
              <p:cNvSpPr/>
              <p:nvPr>
                <p:custDataLst>
                  <p:tags r:id="rId6"/>
                </p:custDataLst>
              </p:nvPr>
            </p:nvSpPr>
            <p:spPr>
              <a:xfrm>
                <a:off x="2629013" y="2213639"/>
                <a:ext cx="327334" cy="318081"/>
              </a:xfrm>
              <a:prstGeom prst="rect">
                <a:avLst/>
              </a:prstGeom>
            </p:spPr>
            <p:txBody>
              <a:bodyPr wrap="square">
                <a:spAutoFit/>
              </a:bodyPr>
              <a:lstStyle/>
              <a:p>
                <a:endParaRPr lang="zh-CN" altLang="en-US" sz="2000" dirty="0">
                  <a:solidFill>
                    <a:schemeClr val="bg1"/>
                  </a:solidFill>
                  <a:latin typeface="微软雅黑 Light" panose="020B0502040204020203" pitchFamily="34" charset="-122"/>
                  <a:ea typeface="微软雅黑 Light" panose="020B0502040204020203" pitchFamily="34" charset="-122"/>
                  <a:cs typeface="Arial" panose="02080604020202020204" pitchFamily="34" charset="0"/>
                </a:endParaRPr>
              </a:p>
            </p:txBody>
          </p:sp>
        </p:grpSp>
        <p:grpSp>
          <p:nvGrpSpPr>
            <p:cNvPr id="4" name="组合 27"/>
            <p:cNvGrpSpPr/>
            <p:nvPr>
              <p:custDataLst>
                <p:tags r:id="rId7"/>
              </p:custDataLst>
            </p:nvPr>
          </p:nvGrpSpPr>
          <p:grpSpPr>
            <a:xfrm>
              <a:off x="5476" y="6518"/>
              <a:ext cx="7257" cy="794"/>
              <a:chOff x="2576576" y="2161694"/>
              <a:chExt cx="4608512" cy="504000"/>
            </a:xfrm>
            <a:solidFill>
              <a:srgbClr val="8CD6EF"/>
            </a:solidFill>
          </p:grpSpPr>
          <p:sp>
            <p:nvSpPr>
              <p:cNvPr id="5" name="矩形 28"/>
              <p:cNvSpPr/>
              <p:nvPr>
                <p:custDataLst>
                  <p:tags r:id="rId8"/>
                </p:custDataLst>
              </p:nvPr>
            </p:nvSpPr>
            <p:spPr>
              <a:xfrm>
                <a:off x="2576576" y="2161694"/>
                <a:ext cx="4608512" cy="504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cxnSp>
            <p:nvCxnSpPr>
              <p:cNvPr id="6" name="直接连接符 29"/>
              <p:cNvCxnSpPr/>
              <p:nvPr>
                <p:custDataLst>
                  <p:tags r:id="rId9"/>
                </p:custDataLst>
              </p:nvPr>
            </p:nvCxnSpPr>
            <p:spPr>
              <a:xfrm>
                <a:off x="3008784" y="2197694"/>
                <a:ext cx="0" cy="4320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30"/>
              <p:cNvSpPr/>
              <p:nvPr>
                <p:custDataLst>
                  <p:tags r:id="rId10"/>
                </p:custDataLst>
              </p:nvPr>
            </p:nvSpPr>
            <p:spPr>
              <a:xfrm>
                <a:off x="2642137" y="2239188"/>
                <a:ext cx="3236444" cy="367211"/>
              </a:xfrm>
              <a:prstGeom prst="rect">
                <a:avLst/>
              </a:prstGeom>
              <a:noFill/>
              <a:ln>
                <a:noFill/>
              </a:ln>
            </p:spPr>
            <p:txBody>
              <a:bodyPr wrap="square">
                <a:spAutoFit/>
              </a:bodyPr>
              <a:lstStyle/>
              <a:p>
                <a:r>
                  <a:rPr lang="en-US" altLang="zh-CN" sz="2400" b="1" dirty="0">
                    <a:solidFill>
                      <a:schemeClr val="tx1"/>
                    </a:solidFill>
                    <a:latin typeface="Arial" panose="02080604020202020204" pitchFamily="34" charset="0"/>
                    <a:ea typeface="汉仪君黑-55W" panose="00020600040101010101" charset="-122"/>
                  </a:rPr>
                  <a:t>04 </a:t>
                </a:r>
                <a:r>
                  <a:rPr lang="zh-CN" altLang="en-US" sz="2400" b="1" dirty="0">
                    <a:solidFill>
                      <a:schemeClr val="tx1"/>
                    </a:solidFill>
                    <a:latin typeface="Arial" panose="02080604020202020204" pitchFamily="34" charset="0"/>
                    <a:ea typeface="汉仪君黑-55W" panose="00020600040101010101" charset="-122"/>
                  </a:rPr>
                  <a:t>促进经济社会高质量发展</a:t>
                </a:r>
                <a:endParaRPr lang="zh-CN" altLang="en-US" sz="2400" b="1" dirty="0">
                  <a:solidFill>
                    <a:schemeClr val="tx1"/>
                  </a:solidFill>
                  <a:latin typeface="Arial" panose="02080604020202020204" pitchFamily="34" charset="0"/>
                  <a:ea typeface="汉仪君黑-55W" panose="00020600040101010101" charset="-122"/>
                </a:endParaRPr>
              </a:p>
            </p:txBody>
          </p:sp>
        </p:grpSp>
        <p:grpSp>
          <p:nvGrpSpPr>
            <p:cNvPr id="10" name="组合 22"/>
            <p:cNvGrpSpPr/>
            <p:nvPr>
              <p:custDataLst>
                <p:tags r:id="rId11"/>
              </p:custDataLst>
            </p:nvPr>
          </p:nvGrpSpPr>
          <p:grpSpPr>
            <a:xfrm>
              <a:off x="4301" y="5513"/>
              <a:ext cx="7257" cy="794"/>
              <a:chOff x="2576576" y="2161694"/>
              <a:chExt cx="4608512" cy="504000"/>
            </a:xfrm>
            <a:solidFill>
              <a:srgbClr val="007233"/>
            </a:solidFill>
          </p:grpSpPr>
          <p:sp>
            <p:nvSpPr>
              <p:cNvPr id="12" name="矩形 23"/>
              <p:cNvSpPr/>
              <p:nvPr>
                <p:custDataLst>
                  <p:tags r:id="rId12"/>
                </p:custDataLst>
              </p:nvPr>
            </p:nvSpPr>
            <p:spPr>
              <a:xfrm>
                <a:off x="2576576" y="2161694"/>
                <a:ext cx="4608512" cy="504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cxnSp>
            <p:nvCxnSpPr>
              <p:cNvPr id="13" name="直接连接符 24"/>
              <p:cNvCxnSpPr/>
              <p:nvPr>
                <p:custDataLst>
                  <p:tags r:id="rId13"/>
                </p:custDataLst>
              </p:nvPr>
            </p:nvCxnSpPr>
            <p:spPr>
              <a:xfrm>
                <a:off x="3008784" y="2197694"/>
                <a:ext cx="0" cy="4320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25"/>
              <p:cNvSpPr/>
              <p:nvPr>
                <p:custDataLst>
                  <p:tags r:id="rId14"/>
                </p:custDataLst>
              </p:nvPr>
            </p:nvSpPr>
            <p:spPr>
              <a:xfrm>
                <a:off x="2632351" y="2225006"/>
                <a:ext cx="3861716" cy="367211"/>
              </a:xfrm>
              <a:prstGeom prst="rect">
                <a:avLst/>
              </a:prstGeom>
              <a:noFill/>
            </p:spPr>
            <p:txBody>
              <a:bodyPr wrap="square">
                <a:spAutoFit/>
              </a:bodyPr>
              <a:lstStyle/>
              <a:p>
                <a:r>
                  <a:rPr lang="en-US" altLang="zh-CN" sz="2400" b="1" dirty="0">
                    <a:solidFill>
                      <a:schemeClr val="tx1"/>
                    </a:solidFill>
                    <a:latin typeface="Arial" panose="02080604020202020204" pitchFamily="34" charset="0"/>
                    <a:ea typeface="汉仪君黑-55W" panose="00020600040101010101" charset="-122"/>
                  </a:rPr>
                  <a:t>03 </a:t>
                </a:r>
                <a:r>
                  <a:rPr lang="zh-CN" altLang="en-US" sz="2400" b="1" dirty="0">
                    <a:solidFill>
                      <a:schemeClr val="tx1"/>
                    </a:solidFill>
                    <a:latin typeface="Arial" panose="02080604020202020204" pitchFamily="34" charset="0"/>
                    <a:ea typeface="汉仪君黑-55W" panose="00020600040101010101" charset="-122"/>
                  </a:rPr>
                  <a:t>保障人民群众生命和财产安全</a:t>
                </a:r>
                <a:endParaRPr lang="zh-CN" altLang="en-US" sz="2400" b="1" dirty="0">
                  <a:solidFill>
                    <a:schemeClr val="tx1"/>
                  </a:solidFill>
                  <a:latin typeface="Arial" panose="02080604020202020204" pitchFamily="34" charset="0"/>
                  <a:ea typeface="汉仪君黑-55W" panose="00020600040101010101" charset="-122"/>
                </a:endParaRPr>
              </a:p>
            </p:txBody>
          </p:sp>
        </p:grpSp>
        <p:grpSp>
          <p:nvGrpSpPr>
            <p:cNvPr id="16" name="组合 16"/>
            <p:cNvGrpSpPr/>
            <p:nvPr>
              <p:custDataLst>
                <p:tags r:id="rId15"/>
              </p:custDataLst>
            </p:nvPr>
          </p:nvGrpSpPr>
          <p:grpSpPr>
            <a:xfrm>
              <a:off x="5318" y="3472"/>
              <a:ext cx="7257" cy="794"/>
              <a:chOff x="2576576" y="2161694"/>
              <a:chExt cx="4608512" cy="504000"/>
            </a:xfrm>
          </p:grpSpPr>
          <p:sp>
            <p:nvSpPr>
              <p:cNvPr id="17" name="矩形 5"/>
              <p:cNvSpPr/>
              <p:nvPr>
                <p:custDataLst>
                  <p:tags r:id="rId16"/>
                </p:custDataLst>
              </p:nvPr>
            </p:nvSpPr>
            <p:spPr>
              <a:xfrm>
                <a:off x="2576576" y="2161694"/>
                <a:ext cx="4608512" cy="504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cxnSp>
            <p:nvCxnSpPr>
              <p:cNvPr id="19" name="直接连接符 13"/>
              <p:cNvCxnSpPr/>
              <p:nvPr>
                <p:custDataLst>
                  <p:tags r:id="rId17"/>
                </p:custDataLst>
              </p:nvPr>
            </p:nvCxnSpPr>
            <p:spPr>
              <a:xfrm>
                <a:off x="3008784" y="2197694"/>
                <a:ext cx="0" cy="432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矩形 14"/>
              <p:cNvSpPr/>
              <p:nvPr>
                <p:custDataLst>
                  <p:tags r:id="rId18"/>
                </p:custDataLst>
              </p:nvPr>
            </p:nvSpPr>
            <p:spPr>
              <a:xfrm>
                <a:off x="2676874" y="2217409"/>
                <a:ext cx="3264332" cy="253761"/>
              </a:xfrm>
              <a:prstGeom prst="rect">
                <a:avLst/>
              </a:prstGeom>
            </p:spPr>
            <p:txBody>
              <a:bodyPr wrap="square">
                <a:spAutoFit/>
              </a:bodyPr>
              <a:lstStyle/>
              <a:p>
                <a:r>
                  <a:rPr lang="en-US" altLang="zh-CN" sz="2400" b="1" dirty="0">
                    <a:solidFill>
                      <a:schemeClr val="tx1"/>
                    </a:solidFill>
                    <a:latin typeface="Arial" panose="02080604020202020204" pitchFamily="34" charset="0"/>
                    <a:ea typeface="汉仪君黑-55W" panose="00020600040101010101" charset="-122"/>
                  </a:rPr>
                  <a:t>01</a:t>
                </a:r>
                <a:r>
                  <a:rPr lang="zh-CN" altLang="en-US" sz="2400" b="1" dirty="0">
                    <a:solidFill>
                      <a:schemeClr val="tx1"/>
                    </a:solidFill>
                    <a:latin typeface="Arial" panose="02080604020202020204" pitchFamily="34" charset="0"/>
                    <a:ea typeface="汉仪君黑-55W" panose="00020600040101010101" charset="-122"/>
                  </a:rPr>
                  <a:t>为了加强安全生产工作</a:t>
                </a:r>
                <a:endParaRPr lang="zh-CN" altLang="en-US" sz="2400" b="1" dirty="0">
                  <a:solidFill>
                    <a:schemeClr val="tx1"/>
                  </a:solidFill>
                  <a:latin typeface="Arial" panose="02080604020202020204" pitchFamily="34" charset="0"/>
                  <a:ea typeface="汉仪君黑-55W" panose="00020600040101010101" charset="-122"/>
                </a:endParaRPr>
              </a:p>
            </p:txBody>
          </p:sp>
          <p:sp>
            <p:nvSpPr>
              <p:cNvPr id="22" name="矩形 15"/>
              <p:cNvSpPr/>
              <p:nvPr>
                <p:custDataLst>
                  <p:tags r:id="rId19"/>
                </p:custDataLst>
              </p:nvPr>
            </p:nvSpPr>
            <p:spPr>
              <a:xfrm>
                <a:off x="2629013" y="2213639"/>
                <a:ext cx="284052" cy="318081"/>
              </a:xfrm>
              <a:prstGeom prst="rect">
                <a:avLst/>
              </a:prstGeom>
            </p:spPr>
            <p:txBody>
              <a:bodyPr wrap="square">
                <a:spAutoFit/>
              </a:bodyPr>
              <a:lstStyle/>
              <a:p>
                <a:endParaRPr lang="zh-CN" altLang="en-US" sz="2000" dirty="0">
                  <a:solidFill>
                    <a:schemeClr val="bg1"/>
                  </a:solidFill>
                  <a:latin typeface="微软雅黑 Light" panose="020B0502040204020203" pitchFamily="34" charset="-122"/>
                  <a:ea typeface="微软雅黑 Light" panose="020B0502040204020203" pitchFamily="34" charset="-122"/>
                  <a:cs typeface="Arial" panose="02080604020202020204" pitchFamily="34" charset="0"/>
                </a:endParaRPr>
              </a:p>
            </p:txBody>
          </p:sp>
        </p:grpSp>
        <p:sp>
          <p:nvSpPr>
            <p:cNvPr id="23" name="椭圆 4"/>
            <p:cNvSpPr>
              <a:spLocks noChangeAspect="true"/>
            </p:cNvSpPr>
            <p:nvPr/>
          </p:nvSpPr>
          <p:spPr>
            <a:xfrm>
              <a:off x="10565" y="2849"/>
              <a:ext cx="5102" cy="5102"/>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
            <p:cNvSpPr>
              <a:spLocks noChangeAspect="true"/>
            </p:cNvSpPr>
            <p:nvPr/>
          </p:nvSpPr>
          <p:spPr>
            <a:xfrm>
              <a:off x="10747" y="3132"/>
              <a:ext cx="4535" cy="4535"/>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a:solidFill>
                    <a:schemeClr val="tx1"/>
                  </a:solidFill>
                </a:rPr>
                <a:t>修订目的</a:t>
              </a:r>
              <a:endParaRPr lang="zh-CN" altLang="en-US" sz="4000" b="1">
                <a:solidFill>
                  <a:schemeClr val="tx1"/>
                </a:solidFill>
              </a:endParaRPr>
            </a:p>
          </p:txBody>
        </p:sp>
        <p:sp>
          <p:nvSpPr>
            <p:cNvPr id="25" name="矩形 33"/>
            <p:cNvSpPr/>
            <p:nvPr/>
          </p:nvSpPr>
          <p:spPr>
            <a:xfrm>
              <a:off x="11794" y="4986"/>
              <a:ext cx="3199" cy="811"/>
            </a:xfrm>
            <a:prstGeom prst="rect">
              <a:avLst/>
            </a:prstGeom>
          </p:spPr>
          <p:txBody>
            <a:bodyPr wrap="square">
              <a:spAutoFit/>
            </a:bodyPr>
            <a:lstStyle/>
            <a:p>
              <a:endParaRPr lang="zh-CN" altLang="en-US" sz="3600" b="1" dirty="0">
                <a:solidFill>
                  <a:schemeClr val="bg1"/>
                </a:solidFill>
                <a:latin typeface="Arial" panose="02080604020202020204" pitchFamily="34" charset="0"/>
                <a:ea typeface="汉仪君黑-75简" panose="00020600040101010101" charset="-122"/>
              </a:endParaRPr>
            </a:p>
          </p:txBody>
        </p:sp>
      </p:grpSp>
      <p:sp>
        <p:nvSpPr>
          <p:cNvPr id="2" name="PA-矩形 20"/>
          <p:cNvSpPr/>
          <p:nvPr>
            <p:custDataLst>
              <p:tags r:id="rId20"/>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5000">
        <p14:warp dir="in"/>
      </p:transition>
    </mc:Choice>
    <mc:Fallback>
      <p:transition spd="slow" advTm="5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文本框 10"/>
          <p:cNvSpPr txBox="true"/>
          <p:nvPr/>
        </p:nvSpPr>
        <p:spPr>
          <a:xfrm>
            <a:off x="410210" y="426085"/>
            <a:ext cx="3091180" cy="460375"/>
          </a:xfrm>
          <a:prstGeom prst="rect">
            <a:avLst/>
          </a:prstGeom>
          <a:noFill/>
        </p:spPr>
        <p:txBody>
          <a:bodyPr wrap="square" rtlCol="0">
            <a:spAutoFit/>
          </a:bodyPr>
          <a:lstStyle/>
          <a:p>
            <a:pPr lvl="0" algn="dist" defTabSz="1219200">
              <a:defRPr/>
            </a:pPr>
            <a:r>
              <a:rPr lang="zh-CN" altLang="en-US" sz="24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kumimoji="1" lang="zh-CN" altLang="zh-CN" sz="2400" b="1" noProof="0" dirty="0">
                <a:ln>
                  <a:noFill/>
                </a:ln>
                <a:solidFill>
                  <a:schemeClr val="tx1"/>
                </a:solidFill>
                <a:uLnTx/>
                <a:uFillTx/>
                <a:latin typeface="Arial" panose="02080604020202020204" pitchFamily="34" charset="0"/>
                <a:ea typeface="汉仪君黑-75简" panose="00020600040101010101" charset="-122"/>
                <a:cs typeface="汉仪君黑-45简" panose="020B0604020202020204" charset="-122"/>
                <a:sym typeface="汉仪君黑-45简" panose="020B0604020202020204" charset="-122"/>
              </a:rPr>
              <a:t>适用范围</a:t>
            </a:r>
            <a:endParaRPr kumimoji="1" lang="zh-CN" altLang="zh-CN" sz="2400" b="1" noProof="0" dirty="0">
              <a:ln>
                <a:noFill/>
              </a:ln>
              <a:solidFill>
                <a:schemeClr val="tx1"/>
              </a:solidFill>
              <a:uLnTx/>
              <a:uFillTx/>
              <a:latin typeface="Arial" panose="02080604020202020204" pitchFamily="34" charset="0"/>
              <a:ea typeface="汉仪君黑-75简" panose="00020600040101010101" charset="-122"/>
              <a:cs typeface="汉仪君黑-45简" panose="020B0604020202020204" charset="-122"/>
              <a:sym typeface="汉仪君黑-45简" panose="020B0604020202020204" charset="-122"/>
            </a:endParaRPr>
          </a:p>
        </p:txBody>
      </p:sp>
      <p:grpSp>
        <p:nvGrpSpPr>
          <p:cNvPr id="2" name="组合 1"/>
          <p:cNvGrpSpPr/>
          <p:nvPr/>
        </p:nvGrpSpPr>
        <p:grpSpPr>
          <a:xfrm>
            <a:off x="528320" y="885825"/>
            <a:ext cx="11028680" cy="5389100"/>
            <a:chOff x="832" y="415"/>
            <a:chExt cx="15762" cy="9748"/>
          </a:xfrm>
        </p:grpSpPr>
        <p:pic>
          <p:nvPicPr>
            <p:cNvPr id="2097163" name="图片 5"/>
            <p:cNvPicPr>
              <a:picLocks noChangeAspect="true"/>
            </p:cNvPicPr>
            <p:nvPr/>
          </p:nvPicPr>
          <p:blipFill>
            <a:blip r:embed="rId1" cstate="print"/>
            <a:srcRect/>
            <a:stretch>
              <a:fillRect/>
            </a:stretch>
          </p:blipFill>
          <p:spPr bwMode="auto">
            <a:xfrm>
              <a:off x="10766" y="1344"/>
              <a:ext cx="1780" cy="1655"/>
            </a:xfrm>
            <a:prstGeom prst="rect">
              <a:avLst/>
            </a:prstGeom>
            <a:noFill/>
            <a:ln>
              <a:noFill/>
            </a:ln>
          </p:spPr>
        </p:pic>
        <p:pic>
          <p:nvPicPr>
            <p:cNvPr id="2097164" name="图片 7"/>
            <p:cNvPicPr>
              <a:picLocks noChangeAspect="true"/>
            </p:cNvPicPr>
            <p:nvPr/>
          </p:nvPicPr>
          <p:blipFill>
            <a:blip r:embed="rId2" cstate="print"/>
            <a:srcRect/>
            <a:stretch>
              <a:fillRect/>
            </a:stretch>
          </p:blipFill>
          <p:spPr bwMode="auto">
            <a:xfrm>
              <a:off x="14327" y="1501"/>
              <a:ext cx="2007" cy="1340"/>
            </a:xfrm>
            <a:prstGeom prst="rect">
              <a:avLst/>
            </a:prstGeom>
            <a:noFill/>
            <a:ln>
              <a:noFill/>
            </a:ln>
          </p:spPr>
        </p:pic>
        <p:pic>
          <p:nvPicPr>
            <p:cNvPr id="2097165" name="图片 10"/>
            <p:cNvPicPr>
              <a:picLocks noChangeAspect="true"/>
            </p:cNvPicPr>
            <p:nvPr/>
          </p:nvPicPr>
          <p:blipFill>
            <a:blip r:embed="rId3"/>
            <a:srcRect/>
            <a:stretch>
              <a:fillRect/>
            </a:stretch>
          </p:blipFill>
          <p:spPr bwMode="auto">
            <a:xfrm>
              <a:off x="14593" y="4677"/>
              <a:ext cx="1935" cy="1445"/>
            </a:xfrm>
            <a:prstGeom prst="rect">
              <a:avLst/>
            </a:prstGeom>
            <a:noFill/>
            <a:ln>
              <a:noFill/>
            </a:ln>
          </p:spPr>
        </p:pic>
        <p:pic>
          <p:nvPicPr>
            <p:cNvPr id="2097167" name="图片 13"/>
            <p:cNvPicPr>
              <a:picLocks noChangeAspect="true"/>
            </p:cNvPicPr>
            <p:nvPr/>
          </p:nvPicPr>
          <p:blipFill>
            <a:blip r:embed="rId4"/>
            <a:srcRect l="23111" t="258" r="11166" b="7634"/>
            <a:stretch>
              <a:fillRect/>
            </a:stretch>
          </p:blipFill>
          <p:spPr bwMode="auto">
            <a:xfrm>
              <a:off x="10841" y="4524"/>
              <a:ext cx="2042" cy="1530"/>
            </a:xfrm>
            <a:prstGeom prst="rect">
              <a:avLst/>
            </a:prstGeom>
            <a:noFill/>
            <a:ln>
              <a:noFill/>
            </a:ln>
          </p:spPr>
        </p:pic>
        <p:pic>
          <p:nvPicPr>
            <p:cNvPr id="2097168" name="图片 14"/>
            <p:cNvPicPr>
              <a:picLocks noChangeAspect="true"/>
            </p:cNvPicPr>
            <p:nvPr/>
          </p:nvPicPr>
          <p:blipFill>
            <a:blip r:embed="rId5"/>
            <a:srcRect/>
            <a:stretch>
              <a:fillRect/>
            </a:stretch>
          </p:blipFill>
          <p:spPr bwMode="auto">
            <a:xfrm>
              <a:off x="12773" y="3574"/>
              <a:ext cx="2440" cy="867"/>
            </a:xfrm>
            <a:prstGeom prst="rect">
              <a:avLst/>
            </a:prstGeom>
            <a:noFill/>
            <a:ln>
              <a:noFill/>
            </a:ln>
          </p:spPr>
        </p:pic>
        <p:pic>
          <p:nvPicPr>
            <p:cNvPr id="2097169" name="Picture 4" descr="http://thumb108.test-ss.cn/photos/thumb_large/98072/116494621.jpg"/>
            <p:cNvPicPr>
              <a:picLocks noChangeAspect="true" noChangeArrowheads="true"/>
            </p:cNvPicPr>
            <p:nvPr/>
          </p:nvPicPr>
          <p:blipFill>
            <a:blip r:embed="rId6"/>
            <a:srcRect r="10008"/>
            <a:stretch>
              <a:fillRect/>
            </a:stretch>
          </p:blipFill>
          <p:spPr bwMode="auto">
            <a:xfrm>
              <a:off x="11080" y="6883"/>
              <a:ext cx="1565" cy="1562"/>
            </a:xfrm>
            <a:prstGeom prst="rect">
              <a:avLst/>
            </a:prstGeom>
            <a:noFill/>
            <a:ln>
              <a:noFill/>
            </a:ln>
          </p:spPr>
        </p:pic>
        <p:cxnSp>
          <p:nvCxnSpPr>
            <p:cNvPr id="3145736" name="直接连接符 17"/>
            <p:cNvCxnSpPr/>
            <p:nvPr/>
          </p:nvCxnSpPr>
          <p:spPr>
            <a:xfrm>
              <a:off x="9374" y="415"/>
              <a:ext cx="0" cy="9520"/>
            </a:xfrm>
            <a:prstGeom prst="line">
              <a:avLst/>
            </a:prstGeom>
          </p:spPr>
          <p:style>
            <a:lnRef idx="1">
              <a:schemeClr val="accent1"/>
            </a:lnRef>
            <a:fillRef idx="0">
              <a:schemeClr val="accent1"/>
            </a:fillRef>
            <a:effectRef idx="0">
              <a:schemeClr val="accent1"/>
            </a:effectRef>
            <a:fontRef idx="minor">
              <a:schemeClr val="tx1"/>
            </a:fontRef>
          </p:style>
        </p:cxnSp>
        <p:sp>
          <p:nvSpPr>
            <p:cNvPr id="1048647" name="矩形 2"/>
            <p:cNvSpPr/>
            <p:nvPr/>
          </p:nvSpPr>
          <p:spPr>
            <a:xfrm>
              <a:off x="11612" y="9497"/>
              <a:ext cx="4289" cy="666"/>
            </a:xfrm>
            <a:prstGeom prst="rect">
              <a:avLst/>
            </a:prstGeom>
          </p:spPr>
          <p:txBody>
            <a:bodyPr wrap="square">
              <a:spAutoFit/>
            </a:bodyPr>
            <a:lstStyle/>
            <a:p>
              <a:r>
                <a:rPr lang="zh-CN" altLang="en-US" b="1" dirty="0">
                  <a:latin typeface="Arial" panose="02080604020202020204" pitchFamily="34" charset="0"/>
                  <a:ea typeface="汉仪君黑-55W" panose="00020600040101010101" charset="-122"/>
                </a:rPr>
                <a:t>另有规定的，适用其规定</a:t>
              </a:r>
              <a:endParaRPr lang="zh-CN" altLang="en-US" b="1" dirty="0">
                <a:latin typeface="Arial" panose="02080604020202020204" pitchFamily="34" charset="0"/>
                <a:ea typeface="汉仪君黑-55W" panose="00020600040101010101" charset="-122"/>
              </a:endParaRPr>
            </a:p>
          </p:txBody>
        </p:sp>
        <p:sp>
          <p:nvSpPr>
            <p:cNvPr id="1048649" name="矩形 14"/>
            <p:cNvSpPr/>
            <p:nvPr/>
          </p:nvSpPr>
          <p:spPr>
            <a:xfrm>
              <a:off x="10865" y="3004"/>
              <a:ext cx="1583" cy="610"/>
            </a:xfrm>
            <a:prstGeom prst="rect">
              <a:avLst/>
            </a:prstGeom>
          </p:spPr>
          <p:txBody>
            <a:bodyPr wrap="square">
              <a:spAutoFit/>
            </a:bodyPr>
            <a:lstStyle/>
            <a:p>
              <a:r>
                <a:rPr lang="zh-CN" altLang="en-US" sz="1600" dirty="0">
                  <a:solidFill>
                    <a:schemeClr val="tx1">
                      <a:lumMod val="75000"/>
                      <a:lumOff val="25000"/>
                    </a:schemeClr>
                  </a:solidFill>
                  <a:latin typeface="Arial" panose="02080604020202020204" pitchFamily="34" charset="0"/>
                  <a:ea typeface="汉仪君黑-55W" panose="00020600040101010101" charset="-122"/>
                </a:rPr>
                <a:t>消防安全</a:t>
              </a:r>
              <a:endParaRPr lang="zh-CN" altLang="en-US" sz="1600" dirty="0">
                <a:solidFill>
                  <a:schemeClr val="tx1">
                    <a:lumMod val="75000"/>
                    <a:lumOff val="25000"/>
                  </a:schemeClr>
                </a:solidFill>
                <a:latin typeface="Arial" panose="02080604020202020204" pitchFamily="34" charset="0"/>
                <a:ea typeface="汉仪君黑-55W" panose="00020600040101010101" charset="-122"/>
              </a:endParaRPr>
            </a:p>
          </p:txBody>
        </p:sp>
        <p:sp>
          <p:nvSpPr>
            <p:cNvPr id="1048650" name="矩形 15"/>
            <p:cNvSpPr/>
            <p:nvPr/>
          </p:nvSpPr>
          <p:spPr>
            <a:xfrm>
              <a:off x="14364" y="3004"/>
              <a:ext cx="2230" cy="610"/>
            </a:xfrm>
            <a:prstGeom prst="rect">
              <a:avLst/>
            </a:prstGeom>
          </p:spPr>
          <p:txBody>
            <a:bodyPr wrap="square">
              <a:spAutoFit/>
            </a:bodyPr>
            <a:lstStyle/>
            <a:p>
              <a:r>
                <a:rPr lang="zh-CN" altLang="en-US" sz="1600" dirty="0">
                  <a:solidFill>
                    <a:schemeClr val="tx1">
                      <a:lumMod val="75000"/>
                      <a:lumOff val="25000"/>
                    </a:schemeClr>
                  </a:solidFill>
                  <a:latin typeface="Arial" panose="02080604020202020204" pitchFamily="34" charset="0"/>
                  <a:ea typeface="汉仪君黑-55W" panose="00020600040101010101" charset="-122"/>
                </a:rPr>
                <a:t>道路交通安全</a:t>
              </a:r>
              <a:endParaRPr lang="zh-CN" altLang="en-US" sz="1600" dirty="0">
                <a:solidFill>
                  <a:schemeClr val="tx1">
                    <a:lumMod val="75000"/>
                    <a:lumOff val="25000"/>
                  </a:schemeClr>
                </a:solidFill>
                <a:latin typeface="Arial" panose="02080604020202020204" pitchFamily="34" charset="0"/>
                <a:ea typeface="汉仪君黑-55W" panose="00020600040101010101" charset="-122"/>
              </a:endParaRPr>
            </a:p>
          </p:txBody>
        </p:sp>
        <p:sp>
          <p:nvSpPr>
            <p:cNvPr id="1048651" name="矩形 16"/>
            <p:cNvSpPr/>
            <p:nvPr/>
          </p:nvSpPr>
          <p:spPr>
            <a:xfrm>
              <a:off x="10731" y="6155"/>
              <a:ext cx="2230" cy="610"/>
            </a:xfrm>
            <a:prstGeom prst="rect">
              <a:avLst/>
            </a:prstGeom>
          </p:spPr>
          <p:txBody>
            <a:bodyPr wrap="square">
              <a:spAutoFit/>
            </a:bodyPr>
            <a:lstStyle/>
            <a:p>
              <a:r>
                <a:rPr lang="zh-CN" altLang="en-US" sz="1600" dirty="0">
                  <a:solidFill>
                    <a:schemeClr val="tx1">
                      <a:lumMod val="75000"/>
                      <a:lumOff val="25000"/>
                    </a:schemeClr>
                  </a:solidFill>
                  <a:latin typeface="Arial" panose="02080604020202020204" pitchFamily="34" charset="0"/>
                  <a:ea typeface="汉仪君黑-55W" panose="00020600040101010101" charset="-122"/>
                </a:rPr>
                <a:t>铁路交通安全</a:t>
              </a:r>
              <a:endParaRPr lang="zh-CN" altLang="en-US" sz="1600" dirty="0">
                <a:solidFill>
                  <a:schemeClr val="tx1">
                    <a:lumMod val="75000"/>
                    <a:lumOff val="25000"/>
                  </a:schemeClr>
                </a:solidFill>
                <a:latin typeface="Arial" panose="02080604020202020204" pitchFamily="34" charset="0"/>
                <a:ea typeface="汉仪君黑-55W" panose="00020600040101010101" charset="-122"/>
              </a:endParaRPr>
            </a:p>
          </p:txBody>
        </p:sp>
        <p:sp>
          <p:nvSpPr>
            <p:cNvPr id="1048652" name="矩形 18"/>
            <p:cNvSpPr/>
            <p:nvPr/>
          </p:nvSpPr>
          <p:spPr>
            <a:xfrm>
              <a:off x="14364" y="6155"/>
              <a:ext cx="2230" cy="610"/>
            </a:xfrm>
            <a:prstGeom prst="rect">
              <a:avLst/>
            </a:prstGeom>
          </p:spPr>
          <p:txBody>
            <a:bodyPr wrap="square">
              <a:spAutoFit/>
            </a:bodyPr>
            <a:lstStyle/>
            <a:p>
              <a:r>
                <a:rPr lang="zh-CN" altLang="en-US" sz="1600" dirty="0">
                  <a:solidFill>
                    <a:schemeClr val="tx1">
                      <a:lumMod val="75000"/>
                      <a:lumOff val="25000"/>
                    </a:schemeClr>
                  </a:solidFill>
                  <a:latin typeface="Arial" panose="02080604020202020204" pitchFamily="34" charset="0"/>
                  <a:ea typeface="汉仪君黑-55W" panose="00020600040101010101" charset="-122"/>
                </a:rPr>
                <a:t>水上交通安全</a:t>
              </a:r>
              <a:endParaRPr lang="zh-CN" altLang="en-US" sz="1600" dirty="0">
                <a:solidFill>
                  <a:schemeClr val="tx1">
                    <a:lumMod val="75000"/>
                    <a:lumOff val="25000"/>
                  </a:schemeClr>
                </a:solidFill>
                <a:latin typeface="Arial" panose="02080604020202020204" pitchFamily="34" charset="0"/>
                <a:ea typeface="汉仪君黑-55W" panose="00020600040101010101" charset="-122"/>
              </a:endParaRPr>
            </a:p>
          </p:txBody>
        </p:sp>
        <p:sp>
          <p:nvSpPr>
            <p:cNvPr id="1048653" name="矩形 3"/>
            <p:cNvSpPr/>
            <p:nvPr/>
          </p:nvSpPr>
          <p:spPr>
            <a:xfrm>
              <a:off x="12789" y="4555"/>
              <a:ext cx="2230" cy="610"/>
            </a:xfrm>
            <a:prstGeom prst="rect">
              <a:avLst/>
            </a:prstGeom>
          </p:spPr>
          <p:txBody>
            <a:bodyPr wrap="square">
              <a:spAutoFit/>
            </a:bodyPr>
            <a:lstStyle/>
            <a:p>
              <a:r>
                <a:rPr lang="zh-CN" altLang="en-US" sz="1600" dirty="0">
                  <a:solidFill>
                    <a:schemeClr val="tx1">
                      <a:lumMod val="75000"/>
                      <a:lumOff val="25000"/>
                    </a:schemeClr>
                  </a:solidFill>
                  <a:latin typeface="Arial" panose="02080604020202020204" pitchFamily="34" charset="0"/>
                  <a:ea typeface="汉仪君黑-55W" panose="00020600040101010101" charset="-122"/>
                </a:rPr>
                <a:t>民用航空安全</a:t>
              </a:r>
              <a:endParaRPr lang="zh-CN" altLang="en-US" sz="1600" dirty="0">
                <a:solidFill>
                  <a:schemeClr val="tx1">
                    <a:lumMod val="75000"/>
                    <a:lumOff val="25000"/>
                  </a:schemeClr>
                </a:solidFill>
                <a:latin typeface="Arial" panose="02080604020202020204" pitchFamily="34" charset="0"/>
                <a:ea typeface="汉仪君黑-55W" panose="00020600040101010101" charset="-122"/>
              </a:endParaRPr>
            </a:p>
          </p:txBody>
        </p:sp>
        <p:sp>
          <p:nvSpPr>
            <p:cNvPr id="1048654" name="矩形 19"/>
            <p:cNvSpPr/>
            <p:nvPr/>
          </p:nvSpPr>
          <p:spPr>
            <a:xfrm>
              <a:off x="10795" y="8562"/>
              <a:ext cx="2230" cy="610"/>
            </a:xfrm>
            <a:prstGeom prst="rect">
              <a:avLst/>
            </a:prstGeom>
          </p:spPr>
          <p:txBody>
            <a:bodyPr wrap="square">
              <a:spAutoFit/>
            </a:bodyPr>
            <a:lstStyle/>
            <a:p>
              <a:r>
                <a:rPr lang="zh-CN" altLang="en-US" sz="1600" dirty="0">
                  <a:solidFill>
                    <a:schemeClr val="tx1">
                      <a:lumMod val="75000"/>
                      <a:lumOff val="25000"/>
                    </a:schemeClr>
                  </a:solidFill>
                  <a:latin typeface="Arial" panose="02080604020202020204" pitchFamily="34" charset="0"/>
                  <a:ea typeface="汉仪君黑-55W" panose="00020600040101010101" charset="-122"/>
                </a:rPr>
                <a:t>核与辐射安全</a:t>
              </a:r>
              <a:endParaRPr lang="zh-CN" altLang="en-US" sz="1600" dirty="0">
                <a:solidFill>
                  <a:schemeClr val="tx1">
                    <a:lumMod val="75000"/>
                    <a:lumOff val="25000"/>
                  </a:schemeClr>
                </a:solidFill>
                <a:latin typeface="Arial" panose="02080604020202020204" pitchFamily="34" charset="0"/>
                <a:ea typeface="汉仪君黑-55W" panose="00020600040101010101" charset="-122"/>
              </a:endParaRPr>
            </a:p>
          </p:txBody>
        </p:sp>
        <p:sp>
          <p:nvSpPr>
            <p:cNvPr id="1048655" name="矩形 20"/>
            <p:cNvSpPr/>
            <p:nvPr/>
          </p:nvSpPr>
          <p:spPr>
            <a:xfrm>
              <a:off x="14299" y="8562"/>
              <a:ext cx="2230" cy="610"/>
            </a:xfrm>
            <a:prstGeom prst="rect">
              <a:avLst/>
            </a:prstGeom>
          </p:spPr>
          <p:txBody>
            <a:bodyPr wrap="square">
              <a:spAutoFit/>
            </a:bodyPr>
            <a:lstStyle/>
            <a:p>
              <a:r>
                <a:rPr lang="zh-CN" altLang="en-US" sz="1600" dirty="0">
                  <a:solidFill>
                    <a:schemeClr val="tx1">
                      <a:lumMod val="75000"/>
                      <a:lumOff val="25000"/>
                    </a:schemeClr>
                  </a:solidFill>
                  <a:latin typeface="Arial" panose="02080604020202020204" pitchFamily="34" charset="0"/>
                  <a:ea typeface="汉仪君黑-55W" panose="00020600040101010101" charset="-122"/>
                </a:rPr>
                <a:t>特种设备安全</a:t>
              </a:r>
              <a:endParaRPr lang="zh-CN" altLang="en-US" sz="1600" dirty="0">
                <a:solidFill>
                  <a:schemeClr val="tx1">
                    <a:lumMod val="75000"/>
                    <a:lumOff val="25000"/>
                  </a:schemeClr>
                </a:solidFill>
                <a:latin typeface="Arial" panose="02080604020202020204" pitchFamily="34" charset="0"/>
                <a:ea typeface="汉仪君黑-55W" panose="00020600040101010101" charset="-122"/>
              </a:endParaRPr>
            </a:p>
          </p:txBody>
        </p:sp>
        <p:sp>
          <p:nvSpPr>
            <p:cNvPr id="1048657" name="矩形 7"/>
            <p:cNvSpPr/>
            <p:nvPr/>
          </p:nvSpPr>
          <p:spPr>
            <a:xfrm>
              <a:off x="832" y="8090"/>
              <a:ext cx="8429" cy="1668"/>
            </a:xfrm>
            <a:prstGeom prst="rect">
              <a:avLst/>
            </a:prstGeom>
          </p:spPr>
          <p:txBody>
            <a:bodyPr wrap="square">
              <a:spAutoFit/>
            </a:bodyPr>
            <a:lstStyle/>
            <a:p>
              <a:pPr algn="just">
                <a:lnSpc>
                  <a:spcPct val="150000"/>
                </a:lnSpc>
              </a:pPr>
              <a:r>
                <a:rPr lang="zh-CN" altLang="en-US" dirty="0">
                  <a:latin typeface="Arial" panose="02080604020202020204" pitchFamily="34" charset="0"/>
                  <a:ea typeface="汉仪君黑-55W" panose="00020600040101010101" charset="-122"/>
                </a:rPr>
                <a:t>在本市行政区域内从事生产经营活动的单位的</a:t>
              </a:r>
              <a:r>
                <a:rPr lang="zh-CN" altLang="en-US" b="1" dirty="0">
                  <a:solidFill>
                    <a:srgbClr val="132A88"/>
                  </a:solidFill>
                  <a:latin typeface="Arial" panose="02080604020202020204" pitchFamily="34" charset="0"/>
                  <a:ea typeface="汉仪君黑-55W" panose="00020600040101010101" charset="-122"/>
                </a:rPr>
                <a:t>安全生产以及相关监督管理，适用本条例。</a:t>
              </a:r>
              <a:endParaRPr lang="zh-CN" altLang="en-US" b="1" dirty="0">
                <a:solidFill>
                  <a:srgbClr val="132A88"/>
                </a:solidFill>
                <a:latin typeface="Arial" panose="02080604020202020204" pitchFamily="34" charset="0"/>
                <a:ea typeface="汉仪君黑-55W" panose="00020600040101010101" charset="-122"/>
              </a:endParaRPr>
            </a:p>
          </p:txBody>
        </p:sp>
        <p:sp>
          <p:nvSpPr>
            <p:cNvPr id="1048658" name="矩形 8"/>
            <p:cNvSpPr/>
            <p:nvPr/>
          </p:nvSpPr>
          <p:spPr>
            <a:xfrm>
              <a:off x="11912" y="637"/>
              <a:ext cx="3926" cy="666"/>
            </a:xfrm>
            <a:prstGeom prst="rect">
              <a:avLst/>
            </a:prstGeom>
          </p:spPr>
          <p:txBody>
            <a:bodyPr wrap="square">
              <a:spAutoFit/>
            </a:bodyPr>
            <a:lstStyle/>
            <a:p>
              <a:r>
                <a:rPr lang="zh-CN" altLang="en-US" b="1" dirty="0">
                  <a:latin typeface="Arial" panose="02080604020202020204" pitchFamily="34" charset="0"/>
                  <a:ea typeface="汉仪君黑-55W" panose="00020600040101010101" charset="-122"/>
                </a:rPr>
                <a:t>有关法律、法规对</a:t>
              </a:r>
              <a:endParaRPr lang="zh-CN" altLang="en-US" b="1" dirty="0">
                <a:latin typeface="Arial" panose="02080604020202020204" pitchFamily="34" charset="0"/>
                <a:ea typeface="汉仪君黑-55W" panose="00020600040101010101" charset="-122"/>
              </a:endParaRPr>
            </a:p>
          </p:txBody>
        </p:sp>
      </p:grpSp>
      <p:pic>
        <p:nvPicPr>
          <p:cNvPr id="3" name="图片 2" descr="8a04203c87fc65af01bec3a8f1f7ed0"/>
          <p:cNvPicPr>
            <a:picLocks noChangeAspect="true"/>
          </p:cNvPicPr>
          <p:nvPr/>
        </p:nvPicPr>
        <p:blipFill>
          <a:blip r:embed="rId7"/>
          <a:stretch>
            <a:fillRect/>
          </a:stretch>
        </p:blipFill>
        <p:spPr>
          <a:xfrm>
            <a:off x="1236980" y="1174115"/>
            <a:ext cx="4479925" cy="3819525"/>
          </a:xfrm>
          <a:prstGeom prst="rect">
            <a:avLst/>
          </a:prstGeom>
        </p:spPr>
      </p:pic>
      <p:pic>
        <p:nvPicPr>
          <p:cNvPr id="2097166" name="Picture 6" descr="http://image.jdol.com.cn/gongqiu/img/201112/2f18fd8d0e594e24b9625da7ba801132.jpg"/>
          <p:cNvPicPr>
            <a:picLocks noGrp="true" noChangeAspect="true" noChangeArrowheads="true"/>
          </p:cNvPicPr>
          <p:nvPr/>
        </p:nvPicPr>
        <p:blipFill>
          <a:blip r:embed="rId8"/>
          <a:srcRect l="4434" t="1888" r="3564" b="2132"/>
          <a:stretch>
            <a:fillRect/>
          </a:stretch>
        </p:blipFill>
        <p:spPr>
          <a:xfrm>
            <a:off x="10017760" y="4469765"/>
            <a:ext cx="1373505" cy="920750"/>
          </a:xfrm>
          <a:prstGeom prst="rect">
            <a:avLst/>
          </a:prstGeom>
          <a:noFill/>
        </p:spPr>
      </p:pic>
      <p:grpSp>
        <p:nvGrpSpPr>
          <p:cNvPr id="18" name="组合 17"/>
          <p:cNvGrpSpPr/>
          <p:nvPr/>
        </p:nvGrpSpPr>
        <p:grpSpPr>
          <a:xfrm>
            <a:off x="1035050" y="687070"/>
            <a:ext cx="10743565" cy="199390"/>
            <a:chOff x="1840" y="1172"/>
            <a:chExt cx="16919" cy="314"/>
          </a:xfrm>
        </p:grpSpPr>
        <p:cxnSp>
          <p:nvCxnSpPr>
            <p:cNvPr id="28"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724" y="1172"/>
              <a:ext cx="12998" cy="3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9"/>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5000">
        <p14:warp dir="in"/>
      </p:transition>
    </mc:Choice>
    <mc:Fallback>
      <p:transition spd="slow" advTm="5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文本框 10"/>
          <p:cNvSpPr txBox="true"/>
          <p:nvPr/>
        </p:nvSpPr>
        <p:spPr>
          <a:xfrm>
            <a:off x="399415" y="487680"/>
            <a:ext cx="3359150" cy="398780"/>
          </a:xfrm>
          <a:prstGeom prst="rect">
            <a:avLst/>
          </a:prstGeom>
          <a:noFill/>
        </p:spPr>
        <p:txBody>
          <a:bodyPr wrap="square" rtlCol="0">
            <a:spAutoFit/>
          </a:bodyPr>
          <a:lstStyle/>
          <a:p>
            <a:pPr lvl="0" algn="dist" defTabSz="1219200">
              <a:defRPr/>
            </a:pPr>
            <a:r>
              <a:rPr lang="zh-CN" altLang="en-US" sz="20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kumimoji="1" lang="zh-CN" altLang="zh-CN" sz="2000" noProof="0" dirty="0">
                <a:ln>
                  <a:noFill/>
                </a:ln>
                <a:solidFill>
                  <a:schemeClr val="tx1"/>
                </a:solidFill>
                <a:uLnTx/>
                <a:uFillTx/>
                <a:latin typeface="Arial" panose="02080604020202020204" pitchFamily="34" charset="0"/>
                <a:ea typeface="汉仪君黑-75简" panose="00020600040101010101" charset="-122"/>
                <a:cs typeface="汉仪君黑-45简" panose="020B0604020202020204" charset="-122"/>
                <a:sym typeface="汉仪君黑-45简" panose="020B0604020202020204" charset="-122"/>
              </a:rPr>
              <a:t>坚持的原则和理念</a:t>
            </a:r>
            <a:endParaRPr kumimoji="1" lang="zh-CN" altLang="zh-CN" sz="2000" noProof="0" dirty="0">
              <a:ln>
                <a:noFill/>
              </a:ln>
              <a:solidFill>
                <a:schemeClr val="tx1"/>
              </a:solidFill>
              <a:uLnTx/>
              <a:uFillTx/>
              <a:latin typeface="Arial" panose="02080604020202020204" pitchFamily="34" charset="0"/>
              <a:ea typeface="汉仪君黑-75简" panose="00020600040101010101" charset="-122"/>
              <a:cs typeface="汉仪君黑-45简" panose="020B0604020202020204" charset="-122"/>
              <a:sym typeface="汉仪君黑-45简" panose="020B0604020202020204" charset="-122"/>
            </a:endParaRPr>
          </a:p>
        </p:txBody>
      </p:sp>
      <p:grpSp>
        <p:nvGrpSpPr>
          <p:cNvPr id="18" name="组合 17"/>
          <p:cNvGrpSpPr/>
          <p:nvPr/>
        </p:nvGrpSpPr>
        <p:grpSpPr>
          <a:xfrm>
            <a:off x="1035050" y="660400"/>
            <a:ext cx="10783570" cy="226060"/>
            <a:chOff x="1840" y="1130"/>
            <a:chExt cx="16982" cy="356"/>
          </a:xfrm>
        </p:grpSpPr>
        <p:cxnSp>
          <p:nvCxnSpPr>
            <p:cNvPr id="28"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342900" y="1028065"/>
            <a:ext cx="11412195" cy="4777105"/>
            <a:chOff x="189" y="1619"/>
            <a:chExt cx="18711" cy="7523"/>
          </a:xfrm>
        </p:grpSpPr>
        <p:grpSp>
          <p:nvGrpSpPr>
            <p:cNvPr id="179" name="组合 45"/>
            <p:cNvGrpSpPr/>
            <p:nvPr/>
          </p:nvGrpSpPr>
          <p:grpSpPr>
            <a:xfrm>
              <a:off x="14753" y="2905"/>
              <a:ext cx="3742" cy="5491"/>
              <a:chOff x="9354804" y="1742242"/>
              <a:chExt cx="2376000" cy="3486958"/>
            </a:xfrm>
          </p:grpSpPr>
          <p:sp>
            <p:nvSpPr>
              <p:cNvPr id="1048660" name="圆角矩形 19"/>
              <p:cNvSpPr/>
              <p:nvPr/>
            </p:nvSpPr>
            <p:spPr>
              <a:xfrm>
                <a:off x="9462804" y="2004969"/>
                <a:ext cx="2160000" cy="431800"/>
              </a:xfrm>
              <a:prstGeom prst="roundRect">
                <a:avLst/>
              </a:prstGeom>
              <a:solidFill>
                <a:srgbClr val="F15A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dirty="0">
                    <a:latin typeface="Arial" panose="02080604020202020204" pitchFamily="34" charset="0"/>
                    <a:ea typeface="汉仪君黑-75简" panose="00020600040101010101" charset="-122"/>
                  </a:rPr>
                  <a:t>安全生产工作机制</a:t>
                </a:r>
                <a:endParaRPr lang="zh-CN" altLang="en-US" dirty="0">
                  <a:latin typeface="Arial" panose="02080604020202020204" pitchFamily="34" charset="0"/>
                  <a:ea typeface="汉仪君黑-75简" panose="00020600040101010101" charset="-122"/>
                </a:endParaRPr>
              </a:p>
            </p:txBody>
          </p:sp>
          <p:sp>
            <p:nvSpPr>
              <p:cNvPr id="1048661" name="圆角矩形 20"/>
              <p:cNvSpPr/>
              <p:nvPr/>
            </p:nvSpPr>
            <p:spPr>
              <a:xfrm>
                <a:off x="9463304" y="2754914"/>
                <a:ext cx="2159000" cy="395287"/>
              </a:xfrm>
              <a:prstGeom prst="roundRect">
                <a:avLst>
                  <a:gd name="adj" fmla="val 5671"/>
                </a:avLst>
              </a:prstGeom>
              <a:solidFill>
                <a:srgbClr val="F6AE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生产经营单位负责</a:t>
                </a:r>
                <a:endParaRPr lang="zh-CN" altLang="en-US" sz="1400" dirty="0">
                  <a:solidFill>
                    <a:schemeClr val="tx1"/>
                  </a:solidFill>
                  <a:latin typeface="Arial" panose="02080604020202020204" pitchFamily="34" charset="0"/>
                  <a:ea typeface="汉仪君黑-55W" panose="00020600040101010101" charset="-122"/>
                </a:endParaRPr>
              </a:p>
            </p:txBody>
          </p:sp>
          <p:sp>
            <p:nvSpPr>
              <p:cNvPr id="1048662" name="圆角矩形 21"/>
              <p:cNvSpPr/>
              <p:nvPr/>
            </p:nvSpPr>
            <p:spPr>
              <a:xfrm>
                <a:off x="9462643" y="3149887"/>
                <a:ext cx="2159000" cy="396875"/>
              </a:xfrm>
              <a:prstGeom prst="roundRect">
                <a:avLst>
                  <a:gd name="adj" fmla="val 5671"/>
                </a:avLst>
              </a:prstGeom>
              <a:solidFill>
                <a:srgbClr val="FD94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职工参与</a:t>
                </a:r>
                <a:endParaRPr lang="zh-CN" altLang="en-US" sz="1400" dirty="0">
                  <a:latin typeface="Arial" panose="02080604020202020204" pitchFamily="34" charset="0"/>
                  <a:ea typeface="汉仪君黑-55W" panose="00020600040101010101" charset="-122"/>
                </a:endParaRPr>
              </a:p>
            </p:txBody>
          </p:sp>
          <p:cxnSp>
            <p:nvCxnSpPr>
              <p:cNvPr id="3145737" name="直接箭头连接符 22"/>
              <p:cNvCxnSpPr/>
              <p:nvPr/>
            </p:nvCxnSpPr>
            <p:spPr>
              <a:xfrm>
                <a:off x="10542804" y="2469162"/>
                <a:ext cx="0" cy="287337"/>
              </a:xfrm>
              <a:prstGeom prst="straightConnector1">
                <a:avLst/>
              </a:prstGeom>
              <a:ln w="57150">
                <a:solidFill>
                  <a:srgbClr val="066431"/>
                </a:solidFill>
                <a:tailEnd type="triangle"/>
              </a:ln>
            </p:spPr>
            <p:style>
              <a:lnRef idx="1">
                <a:schemeClr val="accent1"/>
              </a:lnRef>
              <a:fillRef idx="0">
                <a:schemeClr val="accent1"/>
              </a:fillRef>
              <a:effectRef idx="0">
                <a:schemeClr val="accent1"/>
              </a:effectRef>
              <a:fontRef idx="minor">
                <a:schemeClr val="tx1"/>
              </a:fontRef>
            </p:style>
          </p:cxnSp>
          <p:sp>
            <p:nvSpPr>
              <p:cNvPr id="1048663" name="圆角矩形 23"/>
              <p:cNvSpPr/>
              <p:nvPr/>
            </p:nvSpPr>
            <p:spPr>
              <a:xfrm>
                <a:off x="9462643" y="3546760"/>
                <a:ext cx="2159000" cy="395288"/>
              </a:xfrm>
              <a:prstGeom prst="roundRect">
                <a:avLst>
                  <a:gd name="adj" fmla="val 5671"/>
                </a:avLst>
              </a:prstGeom>
              <a:solidFill>
                <a:srgbClr val="EF732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政府监管</a:t>
                </a:r>
                <a:endParaRPr lang="zh-CN" altLang="en-US" sz="1400" dirty="0">
                  <a:latin typeface="Arial" panose="02080604020202020204" pitchFamily="34" charset="0"/>
                  <a:ea typeface="汉仪君黑-55W" panose="00020600040101010101" charset="-122"/>
                </a:endParaRPr>
              </a:p>
            </p:txBody>
          </p:sp>
          <p:sp>
            <p:nvSpPr>
              <p:cNvPr id="1048664" name="圆角矩形 24"/>
              <p:cNvSpPr/>
              <p:nvPr/>
            </p:nvSpPr>
            <p:spPr>
              <a:xfrm>
                <a:off x="9462643" y="3942049"/>
                <a:ext cx="2159000" cy="396875"/>
              </a:xfrm>
              <a:prstGeom prst="roundRect">
                <a:avLst>
                  <a:gd name="adj" fmla="val 5671"/>
                </a:avLst>
              </a:prstGeom>
              <a:solidFill>
                <a:srgbClr val="EF622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行业自律</a:t>
                </a:r>
                <a:endParaRPr lang="zh-CN" altLang="en-US" sz="1400" dirty="0">
                  <a:latin typeface="Arial" panose="02080604020202020204" pitchFamily="34" charset="0"/>
                  <a:ea typeface="汉仪君黑-55W" panose="00020600040101010101" charset="-122"/>
                </a:endParaRPr>
              </a:p>
            </p:txBody>
          </p:sp>
          <p:sp>
            <p:nvSpPr>
              <p:cNvPr id="1048665" name="圆角矩形 25"/>
              <p:cNvSpPr/>
              <p:nvPr/>
            </p:nvSpPr>
            <p:spPr>
              <a:xfrm>
                <a:off x="9462643" y="4338609"/>
                <a:ext cx="2159000" cy="395287"/>
              </a:xfrm>
              <a:prstGeom prst="roundRect">
                <a:avLst>
                  <a:gd name="adj" fmla="val 5671"/>
                </a:avLst>
              </a:prstGeom>
              <a:solidFill>
                <a:srgbClr val="F759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社会监督</a:t>
                </a:r>
                <a:endParaRPr lang="zh-CN" altLang="en-US" sz="1400" dirty="0">
                  <a:latin typeface="Arial" panose="02080604020202020204" pitchFamily="34" charset="0"/>
                  <a:ea typeface="汉仪君黑-55W" panose="00020600040101010101" charset="-122"/>
                </a:endParaRPr>
              </a:p>
            </p:txBody>
          </p:sp>
          <p:sp>
            <p:nvSpPr>
              <p:cNvPr id="1048666" name="矩形 29"/>
              <p:cNvSpPr/>
              <p:nvPr/>
            </p:nvSpPr>
            <p:spPr>
              <a:xfrm>
                <a:off x="9354804" y="1742242"/>
                <a:ext cx="2376000" cy="3486958"/>
              </a:xfrm>
              <a:prstGeom prst="rect">
                <a:avLst/>
              </a:prstGeom>
              <a:noFill/>
              <a:ln w="12700">
                <a:solidFill>
                  <a:srgbClr val="CC66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grpSp>
          <p:nvGrpSpPr>
            <p:cNvPr id="181" name="组合 48"/>
            <p:cNvGrpSpPr/>
            <p:nvPr/>
          </p:nvGrpSpPr>
          <p:grpSpPr>
            <a:xfrm>
              <a:off x="494" y="2905"/>
              <a:ext cx="4537" cy="5491"/>
              <a:chOff x="300317" y="1742242"/>
              <a:chExt cx="2880901" cy="3486958"/>
            </a:xfrm>
          </p:grpSpPr>
          <p:sp>
            <p:nvSpPr>
              <p:cNvPr id="1048668" name="圆角矩形 4"/>
              <p:cNvSpPr/>
              <p:nvPr/>
            </p:nvSpPr>
            <p:spPr>
              <a:xfrm>
                <a:off x="407656" y="2004969"/>
                <a:ext cx="2520000" cy="431800"/>
              </a:xfrm>
              <a:prstGeom prst="roundRect">
                <a:avLst/>
              </a:prstGeom>
              <a:solidFill>
                <a:srgbClr val="0863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dirty="0">
                    <a:latin typeface="Arial" panose="02080604020202020204" pitchFamily="34" charset="0"/>
                    <a:ea typeface="汉仪君黑-75简" panose="00020600040101010101" charset="-122"/>
                  </a:rPr>
                  <a:t>安全生产理念</a:t>
                </a:r>
                <a:endParaRPr lang="zh-CN" altLang="en-US" dirty="0">
                  <a:latin typeface="Arial" panose="02080604020202020204" pitchFamily="34" charset="0"/>
                  <a:ea typeface="汉仪君黑-75简" panose="00020600040101010101" charset="-122"/>
                </a:endParaRPr>
              </a:p>
            </p:txBody>
          </p:sp>
          <p:sp>
            <p:nvSpPr>
              <p:cNvPr id="1048669" name="圆角矩形 5"/>
              <p:cNvSpPr/>
              <p:nvPr/>
            </p:nvSpPr>
            <p:spPr>
              <a:xfrm>
                <a:off x="407409" y="2830686"/>
                <a:ext cx="2628376" cy="394990"/>
              </a:xfrm>
              <a:prstGeom prst="roundRect">
                <a:avLst>
                  <a:gd name="adj" fmla="val 5671"/>
                </a:avLst>
              </a:prstGeom>
              <a:solidFill>
                <a:srgbClr val="0B9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以人为本</a:t>
                </a:r>
                <a:endParaRPr lang="zh-CN" altLang="en-US" sz="1400" dirty="0">
                  <a:latin typeface="Arial" panose="02080604020202020204" pitchFamily="34" charset="0"/>
                  <a:ea typeface="汉仪君黑-55W" panose="00020600040101010101" charset="-122"/>
                </a:endParaRPr>
              </a:p>
            </p:txBody>
          </p:sp>
          <p:sp>
            <p:nvSpPr>
              <p:cNvPr id="1048670" name="圆角矩形 6"/>
              <p:cNvSpPr/>
              <p:nvPr/>
            </p:nvSpPr>
            <p:spPr>
              <a:xfrm>
                <a:off x="407409" y="3212975"/>
                <a:ext cx="2628376" cy="394990"/>
              </a:xfrm>
              <a:prstGeom prst="roundRect">
                <a:avLst>
                  <a:gd name="adj" fmla="val 5671"/>
                </a:avLst>
              </a:prstGeom>
              <a:solidFill>
                <a:srgbClr val="0664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坚持人民至上、生命至上</a:t>
                </a:r>
                <a:endParaRPr lang="zh-CN" altLang="en-US" sz="1400" dirty="0">
                  <a:latin typeface="Arial" panose="02080604020202020204" pitchFamily="34" charset="0"/>
                  <a:ea typeface="汉仪君黑-55W" panose="00020600040101010101" charset="-122"/>
                </a:endParaRPr>
              </a:p>
            </p:txBody>
          </p:sp>
          <p:cxnSp>
            <p:nvCxnSpPr>
              <p:cNvPr id="3145738" name="直接箭头连接符 8"/>
              <p:cNvCxnSpPr>
                <a:endCxn id="1048669" idx="0"/>
              </p:cNvCxnSpPr>
              <p:nvPr/>
            </p:nvCxnSpPr>
            <p:spPr>
              <a:xfrm rot="5400000">
                <a:off x="1541871" y="2649180"/>
                <a:ext cx="361307" cy="1588"/>
              </a:xfrm>
              <a:prstGeom prst="straightConnector1">
                <a:avLst/>
              </a:prstGeom>
              <a:ln w="57150">
                <a:solidFill>
                  <a:srgbClr val="066431"/>
                </a:solidFill>
                <a:tailEnd type="triangle"/>
              </a:ln>
            </p:spPr>
            <p:style>
              <a:lnRef idx="1">
                <a:schemeClr val="accent1"/>
              </a:lnRef>
              <a:fillRef idx="0">
                <a:schemeClr val="accent1"/>
              </a:fillRef>
              <a:effectRef idx="0">
                <a:schemeClr val="accent1"/>
              </a:effectRef>
              <a:fontRef idx="minor">
                <a:schemeClr val="tx1"/>
              </a:fontRef>
            </p:style>
          </p:cxnSp>
          <p:sp>
            <p:nvSpPr>
              <p:cNvPr id="1048671" name="矩形 28"/>
              <p:cNvSpPr/>
              <p:nvPr/>
            </p:nvSpPr>
            <p:spPr>
              <a:xfrm>
                <a:off x="300317" y="1742242"/>
                <a:ext cx="2880901" cy="3486958"/>
              </a:xfrm>
              <a:prstGeom prst="rect">
                <a:avLst/>
              </a:prstGeom>
              <a:noFill/>
              <a:ln w="12700">
                <a:solidFill>
                  <a:srgbClr val="086337"/>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048672" name="圆角矩形 32"/>
              <p:cNvSpPr/>
              <p:nvPr/>
            </p:nvSpPr>
            <p:spPr>
              <a:xfrm>
                <a:off x="407409" y="3602884"/>
                <a:ext cx="2628376" cy="394990"/>
              </a:xfrm>
              <a:prstGeom prst="roundRect">
                <a:avLst>
                  <a:gd name="adj" fmla="val 5671"/>
                </a:avLst>
              </a:prstGeom>
              <a:solidFill>
                <a:srgbClr val="0B9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把保护人民生命安全摆在首位</a:t>
                </a:r>
                <a:endParaRPr lang="zh-CN" altLang="en-US" sz="1400" dirty="0">
                  <a:latin typeface="Arial" panose="02080604020202020204" pitchFamily="34" charset="0"/>
                  <a:ea typeface="汉仪君黑-55W" panose="00020600040101010101" charset="-122"/>
                </a:endParaRPr>
              </a:p>
            </p:txBody>
          </p:sp>
          <p:sp>
            <p:nvSpPr>
              <p:cNvPr id="1048673" name="圆角矩形 33"/>
              <p:cNvSpPr/>
              <p:nvPr/>
            </p:nvSpPr>
            <p:spPr>
              <a:xfrm>
                <a:off x="407409" y="3992794"/>
                <a:ext cx="2627054" cy="394990"/>
              </a:xfrm>
              <a:prstGeom prst="roundRect">
                <a:avLst>
                  <a:gd name="adj" fmla="val 5671"/>
                </a:avLst>
              </a:prstGeom>
              <a:solidFill>
                <a:srgbClr val="0664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树牢安全发展理念</a:t>
                </a:r>
                <a:endParaRPr lang="zh-CN" altLang="en-US" sz="1400" dirty="0">
                  <a:latin typeface="Arial" panose="02080604020202020204" pitchFamily="34" charset="0"/>
                  <a:ea typeface="汉仪君黑-55W" panose="00020600040101010101" charset="-122"/>
                </a:endParaRPr>
              </a:p>
            </p:txBody>
          </p:sp>
        </p:grpSp>
        <p:grpSp>
          <p:nvGrpSpPr>
            <p:cNvPr id="182" name="组合 46"/>
            <p:cNvGrpSpPr/>
            <p:nvPr/>
          </p:nvGrpSpPr>
          <p:grpSpPr>
            <a:xfrm>
              <a:off x="10396" y="2905"/>
              <a:ext cx="4083" cy="5491"/>
              <a:chOff x="6521840" y="1742242"/>
              <a:chExt cx="2592962" cy="3486958"/>
            </a:xfrm>
          </p:grpSpPr>
          <p:sp>
            <p:nvSpPr>
              <p:cNvPr id="1048674" name="圆角矩形 37"/>
              <p:cNvSpPr/>
              <p:nvPr/>
            </p:nvSpPr>
            <p:spPr>
              <a:xfrm>
                <a:off x="6629840" y="2004969"/>
                <a:ext cx="2232000" cy="431800"/>
              </a:xfrm>
              <a:prstGeom prst="roundRect">
                <a:avLst/>
              </a:prstGeom>
              <a:solidFill>
                <a:srgbClr val="132A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dirty="0">
                    <a:latin typeface="Arial" panose="02080604020202020204" pitchFamily="34" charset="0"/>
                    <a:ea typeface="汉仪君黑-75简" panose="00020600040101010101" charset="-122"/>
                  </a:rPr>
                  <a:t>安全生产监管</a:t>
                </a:r>
                <a:endParaRPr lang="zh-CN" altLang="en-US" dirty="0">
                  <a:latin typeface="Arial" panose="02080604020202020204" pitchFamily="34" charset="0"/>
                  <a:ea typeface="汉仪君黑-75简" panose="00020600040101010101" charset="-122"/>
                </a:endParaRPr>
              </a:p>
            </p:txBody>
          </p:sp>
          <p:sp>
            <p:nvSpPr>
              <p:cNvPr id="1048675" name="圆角矩形 38"/>
              <p:cNvSpPr/>
              <p:nvPr/>
            </p:nvSpPr>
            <p:spPr>
              <a:xfrm>
                <a:off x="6629605" y="2830686"/>
                <a:ext cx="2319914" cy="394990"/>
              </a:xfrm>
              <a:prstGeom prst="roundRect">
                <a:avLst>
                  <a:gd name="adj" fmla="val 567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管行业必须管安全</a:t>
                </a:r>
                <a:endParaRPr lang="zh-CN" altLang="en-US" sz="1400" dirty="0">
                  <a:latin typeface="Arial" panose="02080604020202020204" pitchFamily="34" charset="0"/>
                  <a:ea typeface="汉仪君黑-55W" panose="00020600040101010101" charset="-122"/>
                </a:endParaRPr>
              </a:p>
            </p:txBody>
          </p:sp>
          <p:sp>
            <p:nvSpPr>
              <p:cNvPr id="1048676" name="圆角矩形 39"/>
              <p:cNvSpPr/>
              <p:nvPr/>
            </p:nvSpPr>
            <p:spPr>
              <a:xfrm>
                <a:off x="6629605" y="3225676"/>
                <a:ext cx="2310658" cy="396895"/>
              </a:xfrm>
              <a:prstGeom prst="roundRect">
                <a:avLst>
                  <a:gd name="adj" fmla="val 567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管业务必须管安全</a:t>
                </a:r>
                <a:endParaRPr lang="zh-CN" altLang="en-US" sz="1400" dirty="0">
                  <a:latin typeface="Arial" panose="02080604020202020204" pitchFamily="34" charset="0"/>
                  <a:ea typeface="汉仪君黑-55W" panose="00020600040101010101" charset="-122"/>
                </a:endParaRPr>
              </a:p>
            </p:txBody>
          </p:sp>
          <p:sp>
            <p:nvSpPr>
              <p:cNvPr id="1048677" name="圆角矩形 41"/>
              <p:cNvSpPr/>
              <p:nvPr/>
            </p:nvSpPr>
            <p:spPr>
              <a:xfrm>
                <a:off x="6629605" y="3622570"/>
                <a:ext cx="2321237" cy="394990"/>
              </a:xfrm>
              <a:prstGeom prst="roundRect">
                <a:avLst>
                  <a:gd name="adj" fmla="val 5671"/>
                </a:avLst>
              </a:prstGeom>
              <a:solidFill>
                <a:srgbClr val="132A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管生产经营必须管安全</a:t>
                </a:r>
                <a:endParaRPr lang="zh-CN" altLang="en-US" sz="1400" dirty="0">
                  <a:latin typeface="Arial" panose="02080604020202020204" pitchFamily="34" charset="0"/>
                  <a:ea typeface="汉仪君黑-55W" panose="00020600040101010101" charset="-122"/>
                </a:endParaRPr>
              </a:p>
            </p:txBody>
          </p:sp>
          <p:sp>
            <p:nvSpPr>
              <p:cNvPr id="1048678" name="矩形 42"/>
              <p:cNvSpPr/>
              <p:nvPr/>
            </p:nvSpPr>
            <p:spPr>
              <a:xfrm>
                <a:off x="6521840" y="1742242"/>
                <a:ext cx="2592962" cy="3486958"/>
              </a:xfrm>
              <a:prstGeom prst="rect">
                <a:avLst/>
              </a:prstGeom>
              <a:noFill/>
              <a:ln w="12700">
                <a:solidFill>
                  <a:srgbClr val="0F73BE"/>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048679" name="圆角矩形 43"/>
              <p:cNvSpPr/>
              <p:nvPr/>
            </p:nvSpPr>
            <p:spPr>
              <a:xfrm>
                <a:off x="6629605" y="4012480"/>
                <a:ext cx="2309997" cy="567083"/>
              </a:xfrm>
              <a:prstGeom prst="roundRect">
                <a:avLst>
                  <a:gd name="adj" fmla="val 567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sz="1400" dirty="0">
                    <a:latin typeface="Arial" panose="02080604020202020204" pitchFamily="34" charset="0"/>
                    <a:ea typeface="汉仪君黑-55W" panose="00020600040101010101" charset="-122"/>
                  </a:rPr>
                  <a:t>强化和落实生产经营单位主体责任与政府监管责任</a:t>
                </a:r>
                <a:endParaRPr lang="zh-CN" altLang="en-US" sz="1400" dirty="0">
                  <a:latin typeface="Arial" panose="02080604020202020204" pitchFamily="34" charset="0"/>
                  <a:ea typeface="汉仪君黑-55W" panose="00020600040101010101" charset="-122"/>
                </a:endParaRPr>
              </a:p>
            </p:txBody>
          </p:sp>
        </p:grpSp>
        <p:grpSp>
          <p:nvGrpSpPr>
            <p:cNvPr id="183" name="组合 47"/>
            <p:cNvGrpSpPr/>
            <p:nvPr/>
          </p:nvGrpSpPr>
          <p:grpSpPr>
            <a:xfrm>
              <a:off x="5303" y="2905"/>
              <a:ext cx="4592" cy="5491"/>
              <a:chOff x="3254987" y="1742242"/>
              <a:chExt cx="2916000" cy="3486958"/>
            </a:xfrm>
          </p:grpSpPr>
          <p:sp>
            <p:nvSpPr>
              <p:cNvPr id="1048680" name="圆角矩形 14"/>
              <p:cNvSpPr/>
              <p:nvPr/>
            </p:nvSpPr>
            <p:spPr>
              <a:xfrm>
                <a:off x="3362987" y="2004969"/>
                <a:ext cx="2700000" cy="431800"/>
              </a:xfrm>
              <a:prstGeom prst="roundRect">
                <a:avLst/>
              </a:prstGeom>
              <a:solidFill>
                <a:srgbClr val="0F73B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dirty="0">
                    <a:latin typeface="Arial" panose="02080604020202020204" pitchFamily="34" charset="0"/>
                    <a:ea typeface="汉仪君黑-75简" panose="00020600040101010101" charset="-122"/>
                  </a:rPr>
                  <a:t>安全生产方针</a:t>
                </a:r>
                <a:endParaRPr lang="zh-CN" altLang="en-US" dirty="0">
                  <a:latin typeface="Arial" panose="02080604020202020204" pitchFamily="34" charset="0"/>
                  <a:ea typeface="汉仪君黑-75简" panose="00020600040101010101" charset="-122"/>
                </a:endParaRPr>
              </a:p>
            </p:txBody>
          </p:sp>
          <p:sp>
            <p:nvSpPr>
              <p:cNvPr id="1048681" name="圆角矩形 15"/>
              <p:cNvSpPr/>
              <p:nvPr/>
            </p:nvSpPr>
            <p:spPr>
              <a:xfrm>
                <a:off x="3363648" y="2831739"/>
                <a:ext cx="2700000" cy="395287"/>
              </a:xfrm>
              <a:prstGeom prst="roundRect">
                <a:avLst>
                  <a:gd name="adj" fmla="val 5671"/>
                </a:avLst>
              </a:prstGeom>
              <a:solidFill>
                <a:srgbClr val="21AD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安全第一</a:t>
                </a:r>
                <a:endParaRPr lang="zh-CN" altLang="en-US" sz="1400" dirty="0">
                  <a:latin typeface="Arial" panose="02080604020202020204" pitchFamily="34" charset="0"/>
                  <a:ea typeface="汉仪君黑-55W" panose="00020600040101010101" charset="-122"/>
                </a:endParaRPr>
              </a:p>
            </p:txBody>
          </p:sp>
          <p:sp>
            <p:nvSpPr>
              <p:cNvPr id="1048682" name="圆角矩形 16"/>
              <p:cNvSpPr/>
              <p:nvPr/>
            </p:nvSpPr>
            <p:spPr>
              <a:xfrm>
                <a:off x="3362987" y="3220852"/>
                <a:ext cx="2700000" cy="396875"/>
              </a:xfrm>
              <a:prstGeom prst="roundRect">
                <a:avLst>
                  <a:gd name="adj" fmla="val 567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dirty="0">
                    <a:latin typeface="Arial" panose="02080604020202020204" pitchFamily="34" charset="0"/>
                    <a:ea typeface="汉仪君黑-55W" panose="00020600040101010101" charset="-122"/>
                  </a:rPr>
                  <a:t>预防为主</a:t>
                </a:r>
                <a:endParaRPr lang="zh-CN" altLang="en-US" sz="1400" dirty="0">
                  <a:latin typeface="Arial" panose="02080604020202020204" pitchFamily="34" charset="0"/>
                  <a:ea typeface="汉仪君黑-55W" panose="00020600040101010101" charset="-122"/>
                </a:endParaRPr>
              </a:p>
            </p:txBody>
          </p:sp>
          <p:sp>
            <p:nvSpPr>
              <p:cNvPr id="1048683" name="圆角矩形 18"/>
              <p:cNvSpPr/>
              <p:nvPr/>
            </p:nvSpPr>
            <p:spPr>
              <a:xfrm>
                <a:off x="3362987" y="3617727"/>
                <a:ext cx="2700000" cy="395288"/>
              </a:xfrm>
              <a:prstGeom prst="roundRect">
                <a:avLst>
                  <a:gd name="adj" fmla="val 5671"/>
                </a:avLst>
              </a:prstGeom>
              <a:solidFill>
                <a:srgbClr val="2932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400">
                    <a:latin typeface="Arial" panose="02080604020202020204" pitchFamily="34" charset="0"/>
                    <a:ea typeface="汉仪君黑-55W" panose="00020600040101010101" charset="-122"/>
                  </a:rPr>
                  <a:t>综合治理</a:t>
                </a:r>
                <a:endParaRPr lang="zh-CN" altLang="en-US" sz="1400" dirty="0">
                  <a:latin typeface="Arial" panose="02080604020202020204" pitchFamily="34" charset="0"/>
                  <a:ea typeface="汉仪君黑-55W" panose="00020600040101010101" charset="-122"/>
                </a:endParaRPr>
              </a:p>
            </p:txBody>
          </p:sp>
          <p:sp>
            <p:nvSpPr>
              <p:cNvPr id="1048684" name="矩形 1"/>
              <p:cNvSpPr/>
              <p:nvPr/>
            </p:nvSpPr>
            <p:spPr>
              <a:xfrm>
                <a:off x="3254987" y="1742242"/>
                <a:ext cx="2916000" cy="3486958"/>
              </a:xfrm>
              <a:prstGeom prst="rect">
                <a:avLst/>
              </a:prstGeom>
              <a:noFill/>
              <a:ln w="12700">
                <a:solidFill>
                  <a:srgbClr val="0F73BE"/>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cxnSp>
            <p:nvCxnSpPr>
              <p:cNvPr id="3145739" name="直接箭头连接符 44"/>
              <p:cNvCxnSpPr>
                <a:stCxn id="1048680" idx="2"/>
                <a:endCxn id="1048681" idx="0"/>
              </p:cNvCxnSpPr>
              <p:nvPr/>
            </p:nvCxnSpPr>
            <p:spPr>
              <a:xfrm>
                <a:off x="4712459" y="2436928"/>
                <a:ext cx="661" cy="394990"/>
              </a:xfrm>
              <a:prstGeom prst="straightConnector1">
                <a:avLst/>
              </a:prstGeom>
              <a:ln w="57150">
                <a:solidFill>
                  <a:srgbClr val="0F73BE"/>
                </a:solidFill>
                <a:tailEnd type="triangle"/>
              </a:ln>
            </p:spPr>
            <p:style>
              <a:lnRef idx="1">
                <a:schemeClr val="accent1"/>
              </a:lnRef>
              <a:fillRef idx="0">
                <a:schemeClr val="accent1"/>
              </a:fillRef>
              <a:effectRef idx="0">
                <a:schemeClr val="accent1"/>
              </a:effectRef>
              <a:fontRef idx="minor">
                <a:schemeClr val="tx1"/>
              </a:fontRef>
            </p:style>
          </p:cxnSp>
        </p:grpSp>
        <p:sp>
          <p:nvSpPr>
            <p:cNvPr id="1048686" name="矩形 50"/>
            <p:cNvSpPr/>
            <p:nvPr/>
          </p:nvSpPr>
          <p:spPr>
            <a:xfrm>
              <a:off x="189" y="1998"/>
              <a:ext cx="18711" cy="714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87" name="圆角矩形 52"/>
            <p:cNvSpPr/>
            <p:nvPr/>
          </p:nvSpPr>
          <p:spPr>
            <a:xfrm>
              <a:off x="6153" y="1619"/>
              <a:ext cx="7144" cy="680"/>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b="1" dirty="0">
                  <a:solidFill>
                    <a:schemeClr val="tx1"/>
                  </a:solidFill>
                  <a:latin typeface="Arial" panose="02080604020202020204" pitchFamily="34" charset="0"/>
                  <a:ea typeface="汉仪君黑-55W" panose="00020600040101010101" charset="-122"/>
                </a:rPr>
                <a:t>安全生产工作坚持中国共产党的领导</a:t>
              </a:r>
              <a:endParaRPr lang="zh-CN" altLang="en-US" b="1" dirty="0">
                <a:solidFill>
                  <a:schemeClr val="tx1"/>
                </a:solidFill>
                <a:latin typeface="Arial" panose="02080604020202020204" pitchFamily="34" charset="0"/>
                <a:ea typeface="汉仪君黑-55W" panose="00020600040101010101" charset="-122"/>
              </a:endParaRPr>
            </a:p>
          </p:txBody>
        </p:sp>
      </p:grpSp>
      <p:cxnSp>
        <p:nvCxnSpPr>
          <p:cNvPr id="4" name="直接箭头连接符 44"/>
          <p:cNvCxnSpPr/>
          <p:nvPr/>
        </p:nvCxnSpPr>
        <p:spPr>
          <a:xfrm rot="5400000">
            <a:off x="7547825" y="2740484"/>
            <a:ext cx="393680" cy="1525"/>
          </a:xfrm>
          <a:prstGeom prst="straightConnector1">
            <a:avLst/>
          </a:prstGeom>
          <a:ln w="57150">
            <a:solidFill>
              <a:srgbClr val="0F73BE"/>
            </a:solidFill>
            <a:tailEnd type="triangle"/>
          </a:ln>
        </p:spPr>
        <p:style>
          <a:lnRef idx="1">
            <a:schemeClr val="accent1"/>
          </a:lnRef>
          <a:fillRef idx="0">
            <a:schemeClr val="accent1"/>
          </a:fillRef>
          <a:effectRef idx="0">
            <a:schemeClr val="accent1"/>
          </a:effectRef>
          <a:fontRef idx="minor">
            <a:schemeClr val="tx1"/>
          </a:fontRef>
        </p:style>
      </p:cxn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
        <p:nvSpPr>
          <p:cNvPr id="3" name="圆角矩形 15"/>
          <p:cNvSpPr/>
          <p:nvPr/>
        </p:nvSpPr>
        <p:spPr>
          <a:xfrm>
            <a:off x="3565757" y="3329723"/>
            <a:ext cx="2593285" cy="395267"/>
          </a:xfrm>
          <a:prstGeom prst="roundRect">
            <a:avLst>
              <a:gd name="adj" fmla="val 56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1400" dirty="0">
                <a:latin typeface="Arial" panose="02080604020202020204" pitchFamily="34" charset="0"/>
                <a:ea typeface="汉仪君黑-55W" panose="00020600040101010101" charset="-122"/>
              </a:rPr>
              <a:t>预防为主</a:t>
            </a:r>
            <a:endParaRPr lang="zh-CN" altLang="en-US" sz="1400" dirty="0">
              <a:latin typeface="Arial" panose="02080604020202020204" pitchFamily="34" charset="0"/>
              <a:ea typeface="汉仪君黑-55W"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5000">
        <p14:warp dir="in"/>
      </p:transition>
    </mc:Choice>
    <mc:Fallback>
      <p:transition spd="slow" advTm="5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圆角矩形 2"/>
          <p:cNvSpPr/>
          <p:nvPr/>
        </p:nvSpPr>
        <p:spPr>
          <a:xfrm>
            <a:off x="5244622" y="1236643"/>
            <a:ext cx="2048719" cy="717630"/>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dirty="0">
                <a:solidFill>
                  <a:schemeClr val="tx1"/>
                </a:solidFill>
                <a:latin typeface="Arial" panose="02080604020202020204" pitchFamily="34" charset="0"/>
                <a:ea typeface="汉仪君黑-55W" panose="00020600040101010101" charset="-122"/>
                <a:cs typeface="汉仪君黑-45简" panose="020B0604020202020204" charset="-122"/>
              </a:rPr>
              <a:t>第二章</a:t>
            </a:r>
            <a:endParaRPr kumimoji="1" lang="zh-CN" altLang="en-US" sz="2400" dirty="0">
              <a:solidFill>
                <a:schemeClr val="tx1"/>
              </a:solidFill>
              <a:latin typeface="Arial" panose="02080604020202020204" pitchFamily="34" charset="0"/>
              <a:ea typeface="汉仪君黑-55W" panose="00020600040101010101" charset="-122"/>
              <a:cs typeface="汉仪君黑-45简" panose="020B0604020202020204" charset="-122"/>
            </a:endParaRPr>
          </a:p>
        </p:txBody>
      </p:sp>
      <p:sp>
        <p:nvSpPr>
          <p:cNvPr id="2" name="圆角矩形 2"/>
          <p:cNvSpPr/>
          <p:nvPr/>
        </p:nvSpPr>
        <p:spPr>
          <a:xfrm>
            <a:off x="4318635" y="1156970"/>
            <a:ext cx="3555365" cy="1215390"/>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zh-CN" altLang="en-US" sz="3600" b="1" dirty="0">
                <a:solidFill>
                  <a:schemeClr val="tx1"/>
                </a:solidFill>
                <a:latin typeface="Arial" panose="02080604020202020204" pitchFamily="34" charset="0"/>
                <a:ea typeface="汉仪君黑-55W" panose="00020600040101010101" charset="-122"/>
                <a:cs typeface="汉仪君黑-45简" panose="020B0604020202020204" charset="-122"/>
              </a:rPr>
              <a:t>第二章</a:t>
            </a:r>
            <a:endParaRPr kumimoji="1" lang="zh-CN" altLang="en-US" sz="3600" b="1" dirty="0">
              <a:solidFill>
                <a:schemeClr val="tx1"/>
              </a:solidFill>
              <a:latin typeface="Arial" panose="02080604020202020204" pitchFamily="34" charset="0"/>
              <a:ea typeface="汉仪君黑-55W" panose="00020600040101010101" charset="-122"/>
              <a:cs typeface="汉仪君黑-45简" panose="020B0604020202020204" charset="-122"/>
            </a:endParaRPr>
          </a:p>
        </p:txBody>
      </p:sp>
      <p:sp>
        <p:nvSpPr>
          <p:cNvPr id="3" name="文本框 2"/>
          <p:cNvSpPr txBox="true"/>
          <p:nvPr/>
        </p:nvSpPr>
        <p:spPr>
          <a:xfrm>
            <a:off x="2842019" y="2786806"/>
            <a:ext cx="6507299" cy="977265"/>
          </a:xfrm>
          <a:prstGeom prst="rect">
            <a:avLst/>
          </a:prstGeom>
          <a:noFill/>
        </p:spPr>
        <p:txBody>
          <a:bodyPr wrap="square" rtlCol="0">
            <a:spAutoFit/>
          </a:bodyPr>
          <a:p>
            <a:pPr lvl="0" algn="ctr" fontAlgn="base">
              <a:lnSpc>
                <a:spcPct val="120000"/>
              </a:lnSpc>
              <a:defRPr/>
            </a:pPr>
            <a:r>
              <a:rPr lang="zh-CN" altLang="en-US" sz="48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4800"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rPr>
              <a:t>的主要内容</a:t>
            </a:r>
            <a:endParaRPr lang="zh-CN" altLang="en-US" sz="4800"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endParaRPr>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true"/>
      <p:bldP spid="2" grpId="0" bldLvl="0" animBg="true"/>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圆角矩形 1"/>
          <p:cNvSpPr/>
          <p:nvPr/>
        </p:nvSpPr>
        <p:spPr>
          <a:xfrm>
            <a:off x="248285" y="234315"/>
            <a:ext cx="11713210" cy="6353810"/>
          </a:xfrm>
          <a:prstGeom prst="roundRect">
            <a:avLst>
              <a:gd name="adj" fmla="val 504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035050" y="534035"/>
            <a:ext cx="10743565" cy="177165"/>
            <a:chOff x="1840" y="1207"/>
            <a:chExt cx="16919" cy="279"/>
          </a:xfrm>
        </p:grpSpPr>
        <p:cxnSp>
          <p:nvCxnSpPr>
            <p:cNvPr id="10"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290" y="1207"/>
              <a:ext cx="13432" cy="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4" name="文本框 23"/>
          <p:cNvSpPr txBox="true"/>
          <p:nvPr/>
        </p:nvSpPr>
        <p:spPr>
          <a:xfrm>
            <a:off x="1035050" y="335915"/>
            <a:ext cx="2217420" cy="398780"/>
          </a:xfrm>
          <a:prstGeom prst="rect">
            <a:avLst/>
          </a:prstGeom>
          <a:noFill/>
        </p:spPr>
        <p:txBody>
          <a:bodyPr wrap="square" rtlCol="0">
            <a:spAutoFit/>
          </a:bodyPr>
          <a:lstStyle/>
          <a:p>
            <a:pPr algn="dist"/>
            <a:r>
              <a:rPr lang="zh-CN" altLang="en-US" sz="2000">
                <a:solidFill>
                  <a:schemeClr val="tx1"/>
                </a:solidFill>
                <a:latin typeface="Arial" panose="02080604020202020204" pitchFamily="34" charset="0"/>
                <a:ea typeface="汉仪君黑-75简" panose="00020600040101010101" charset="-122"/>
              </a:rPr>
              <a:t>内容总览</a:t>
            </a:r>
            <a:endParaRPr lang="zh-CN" altLang="en-US" sz="2000">
              <a:solidFill>
                <a:schemeClr val="tx1"/>
              </a:solidFill>
              <a:latin typeface="Arial" panose="02080604020202020204" pitchFamily="34" charset="0"/>
              <a:ea typeface="汉仪君黑-75简" panose="00020600040101010101" charset="-122"/>
            </a:endParaRPr>
          </a:p>
        </p:txBody>
      </p:sp>
      <p:graphicFrame>
        <p:nvGraphicFramePr>
          <p:cNvPr id="3" name="图示 2"/>
          <p:cNvGraphicFramePr/>
          <p:nvPr/>
        </p:nvGraphicFramePr>
        <p:xfrm>
          <a:off x="572898" y="886460"/>
          <a:ext cx="11276202" cy="555657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1" name="PA-矩形 20"/>
          <p:cNvSpPr/>
          <p:nvPr>
            <p:custDataLst>
              <p:tags r:id="rId6"/>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false" advTm="5000">
        <p:random/>
      </p:transition>
    </mc:Choice>
    <mc:Fallback>
      <p:transition spd="slow" advClick="false" advTm="5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941070" y="1061720"/>
            <a:ext cx="10514965" cy="591820"/>
          </a:xfrm>
          <a:prstGeom prst="roundRect">
            <a:avLst>
              <a:gd name="adj" fmla="val 7030"/>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402205" y="1131570"/>
            <a:ext cx="7592695" cy="521970"/>
          </a:xfrm>
          <a:prstGeom prst="rect">
            <a:avLst/>
          </a:prstGeom>
          <a:noFill/>
        </p:spPr>
        <p:txBody>
          <a:bodyPr wrap="square" rtlCol="0">
            <a:spAutoFit/>
          </a:bodyPr>
          <a:lstStyle/>
          <a:p>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厘清监管体制，强化基层管理，疏通监管堵点</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466340"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grpSp>
        <p:nvGrpSpPr>
          <p:cNvPr id="18" name="组合 17"/>
          <p:cNvGrpSpPr/>
          <p:nvPr/>
        </p:nvGrpSpPr>
        <p:grpSpPr>
          <a:xfrm>
            <a:off x="1035050" y="687070"/>
            <a:ext cx="10743565" cy="199390"/>
            <a:chOff x="1840" y="1172"/>
            <a:chExt cx="16919" cy="314"/>
          </a:xfrm>
        </p:grpSpPr>
        <p:cxnSp>
          <p:nvCxnSpPr>
            <p:cNvPr id="28"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 name="直接连接符 1"/>
            <p:cNvCxnSpPr>
              <a:stCxn id="11" idx="3"/>
            </p:cNvCxnSpPr>
            <p:nvPr/>
          </p:nvCxnSpPr>
          <p:spPr>
            <a:xfrm>
              <a:off x="5724" y="1172"/>
              <a:ext cx="12998" cy="3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718185" y="2122805"/>
            <a:ext cx="11210925" cy="988060"/>
            <a:chOff x="718185" y="2123062"/>
            <a:chExt cx="11183679" cy="988060"/>
          </a:xfrm>
          <a:solidFill>
            <a:schemeClr val="accent1">
              <a:lumMod val="50000"/>
            </a:schemeClr>
          </a:solidFill>
        </p:grpSpPr>
        <p:sp>
          <p:nvSpPr>
            <p:cNvPr id="13" name="圆角矩形 3"/>
            <p:cNvSpPr/>
            <p:nvPr/>
          </p:nvSpPr>
          <p:spPr>
            <a:xfrm>
              <a:off x="718185" y="2305307"/>
              <a:ext cx="5433695" cy="805815"/>
            </a:xfrm>
            <a:prstGeom prst="roundRect">
              <a:avLst>
                <a:gd name="adj" fmla="val 1055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b="1" dirty="0">
                  <a:latin typeface="Arial" panose="02080604020202020204" pitchFamily="34" charset="0"/>
                  <a:ea typeface="汉仪君黑-55W" panose="00020600040101010101" charset="-122"/>
                </a:rPr>
                <a:t>市、区县（自治县）人民政府以及安全生产委员会</a:t>
              </a:r>
              <a:endParaRPr lang="zh-CN" altLang="en-US" b="1" dirty="0">
                <a:latin typeface="Arial" panose="02080604020202020204" pitchFamily="34" charset="0"/>
                <a:ea typeface="汉仪君黑-55W" panose="00020600040101010101" charset="-122"/>
              </a:endParaRPr>
            </a:p>
          </p:txBody>
        </p:sp>
        <p:sp>
          <p:nvSpPr>
            <p:cNvPr id="14" name="圆角矩形 4"/>
            <p:cNvSpPr/>
            <p:nvPr/>
          </p:nvSpPr>
          <p:spPr>
            <a:xfrm>
              <a:off x="7014745" y="2123062"/>
              <a:ext cx="4887119" cy="988060"/>
            </a:xfrm>
            <a:prstGeom prst="roundRect">
              <a:avLst>
                <a:gd name="adj" fmla="val 1055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50000"/>
                </a:lnSpc>
              </a:pPr>
              <a:r>
                <a:rPr lang="zh-CN" altLang="en-US" sz="1600" b="1" dirty="0">
                  <a:latin typeface="Arial" panose="02080604020202020204" pitchFamily="34" charset="0"/>
                  <a:ea typeface="汉仪君黑-55W" panose="00020600040101010101" charset="-122"/>
                </a:rPr>
                <a:t>制定规划、能力建设、支持督促部门履行职责、解决重大问题</a:t>
              </a:r>
              <a:r>
                <a:rPr lang="en-US" altLang="zh-CN" sz="1600" b="1" dirty="0">
                  <a:latin typeface="Arial" panose="02080604020202020204" pitchFamily="34" charset="0"/>
                  <a:ea typeface="汉仪君黑-55W" panose="00020600040101010101" charset="-122"/>
                </a:rPr>
                <a:t>/研究部署、统筹协调、推动解决重大事项和重大问题</a:t>
              </a:r>
              <a:endParaRPr lang="en-US" altLang="zh-CN" sz="1600" b="1" dirty="0">
                <a:latin typeface="Arial" panose="02080604020202020204" pitchFamily="34" charset="0"/>
                <a:ea typeface="汉仪君黑-55W" panose="00020600040101010101" charset="-122"/>
              </a:endParaRPr>
            </a:p>
          </p:txBody>
        </p:sp>
        <p:sp>
          <p:nvSpPr>
            <p:cNvPr id="17" name="右箭头 6"/>
            <p:cNvSpPr/>
            <p:nvPr/>
          </p:nvSpPr>
          <p:spPr>
            <a:xfrm>
              <a:off x="6148506" y="2380799"/>
              <a:ext cx="850566" cy="730099"/>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7"/>
            <p:cNvSpPr/>
            <p:nvPr/>
          </p:nvSpPr>
          <p:spPr>
            <a:xfrm>
              <a:off x="6148506" y="2561206"/>
              <a:ext cx="309880" cy="368300"/>
            </a:xfrm>
            <a:prstGeom prst="rect">
              <a:avLst/>
            </a:prstGeom>
            <a:grpFill/>
          </p:spPr>
          <p:txBody>
            <a:bodyPr wrap="square">
              <a:spAutoFit/>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23" name="圆角矩形 3"/>
          <p:cNvSpPr/>
          <p:nvPr/>
        </p:nvSpPr>
        <p:spPr>
          <a:xfrm>
            <a:off x="718185" y="3443605"/>
            <a:ext cx="5433695" cy="805815"/>
          </a:xfrm>
          <a:prstGeom prst="roundRect">
            <a:avLst>
              <a:gd name="adj" fmla="val 10556"/>
            </a:avLst>
          </a:prstGeom>
          <a:solidFill>
            <a:schemeClr val="accent1">
              <a:lumMod val="50000"/>
            </a:schemeClr>
          </a:solidFill>
          <a:ln>
            <a:solidFill>
              <a:schemeClr val="accent1">
                <a:lumMod val="50000"/>
              </a:schemeClr>
            </a:solidFill>
          </a:ln>
        </p:spPr>
        <p:style>
          <a:lnRef idx="1">
            <a:schemeClr val="accent2"/>
          </a:lnRef>
          <a:fillRef idx="2">
            <a:schemeClr val="accent2"/>
          </a:fillRef>
          <a:effectRef idx="1">
            <a:schemeClr val="accent2"/>
          </a:effectRef>
          <a:fontRef idx="minor">
            <a:schemeClr val="dk1"/>
          </a:fontRef>
        </p:style>
        <p:txBody>
          <a:bodyPr anchor="ctr"/>
          <a:lstStyle/>
          <a:p>
            <a:pPr algn="just"/>
            <a:r>
              <a:rPr lang="zh-CN" altLang="en-US" b="1" dirty="0">
                <a:solidFill>
                  <a:schemeClr val="lt1"/>
                </a:solidFill>
                <a:latin typeface="Arial" panose="02080604020202020204" pitchFamily="34" charset="0"/>
                <a:ea typeface="汉仪君黑-55W" panose="00020600040101010101" charset="-122"/>
              </a:rPr>
              <a:t>乡镇人民政府和街道办事处，以及开发区、工业园区、港区、风景区等</a:t>
            </a:r>
            <a:endParaRPr lang="zh-CN" altLang="en-US" b="1" dirty="0">
              <a:solidFill>
                <a:schemeClr val="lt1"/>
              </a:solidFill>
              <a:latin typeface="Arial" panose="02080604020202020204" pitchFamily="34" charset="0"/>
              <a:ea typeface="汉仪君黑-55W" panose="00020600040101010101" charset="-122"/>
            </a:endParaRPr>
          </a:p>
        </p:txBody>
      </p:sp>
      <p:sp>
        <p:nvSpPr>
          <p:cNvPr id="24" name="圆角矩形 4"/>
          <p:cNvSpPr/>
          <p:nvPr/>
        </p:nvSpPr>
        <p:spPr>
          <a:xfrm>
            <a:off x="7014210" y="3369310"/>
            <a:ext cx="4934585" cy="954405"/>
          </a:xfrm>
          <a:prstGeom prst="roundRect">
            <a:avLst>
              <a:gd name="adj" fmla="val 10556"/>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anchor="ctr"/>
          <a:lstStyle/>
          <a:p>
            <a:pPr algn="just">
              <a:lnSpc>
                <a:spcPct val="150000"/>
              </a:lnSpc>
            </a:pPr>
            <a:r>
              <a:rPr lang="zh-CN" altLang="en-US" b="1" dirty="0">
                <a:latin typeface="Arial" panose="02080604020202020204" pitchFamily="34" charset="0"/>
                <a:ea typeface="汉仪君黑-55W" panose="00020600040101010101" charset="-122"/>
              </a:rPr>
              <a:t>要明确负责安全监管的机构及其职责，加强监管力量建设，将安全生产纳入网格治理体系</a:t>
            </a:r>
            <a:endParaRPr lang="zh-CN" altLang="en-US" b="1" dirty="0">
              <a:latin typeface="Arial" panose="02080604020202020204" pitchFamily="34" charset="0"/>
              <a:ea typeface="汉仪君黑-55W" panose="00020600040101010101" charset="-122"/>
            </a:endParaRPr>
          </a:p>
        </p:txBody>
      </p:sp>
      <p:sp>
        <p:nvSpPr>
          <p:cNvPr id="25" name="右箭头 6"/>
          <p:cNvSpPr/>
          <p:nvPr/>
        </p:nvSpPr>
        <p:spPr>
          <a:xfrm>
            <a:off x="6148506" y="3519462"/>
            <a:ext cx="850566" cy="730099"/>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圆角矩形 3"/>
          <p:cNvSpPr/>
          <p:nvPr/>
        </p:nvSpPr>
        <p:spPr>
          <a:xfrm>
            <a:off x="716280" y="4733925"/>
            <a:ext cx="5435600" cy="805815"/>
          </a:xfrm>
          <a:prstGeom prst="roundRect">
            <a:avLst>
              <a:gd name="adj" fmla="val 10556"/>
            </a:avLst>
          </a:prstGeom>
          <a:solidFill>
            <a:schemeClr val="accent1">
              <a:lumMod val="50000"/>
            </a:schemeClr>
          </a:solidFill>
          <a:ln>
            <a:solidFill>
              <a:schemeClr val="accent1">
                <a:lumMod val="50000"/>
              </a:schemeClr>
            </a:solidFill>
          </a:ln>
        </p:spPr>
        <p:style>
          <a:lnRef idx="1">
            <a:schemeClr val="accent2"/>
          </a:lnRef>
          <a:fillRef idx="3">
            <a:schemeClr val="accent2"/>
          </a:fillRef>
          <a:effectRef idx="2">
            <a:schemeClr val="accent2"/>
          </a:effectRef>
          <a:fontRef idx="minor">
            <a:schemeClr val="lt1"/>
          </a:fontRef>
        </p:style>
        <p:txBody>
          <a:bodyPr anchor="ctr"/>
          <a:lstStyle/>
          <a:p>
            <a:pPr algn="just"/>
            <a:r>
              <a:rPr lang="zh-CN" altLang="en-US" b="1" dirty="0">
                <a:latin typeface="Arial" panose="02080604020202020204" pitchFamily="34" charset="0"/>
                <a:ea typeface="汉仪君黑-55W" panose="00020600040101010101" charset="-122"/>
              </a:rPr>
              <a:t>村（居）民委员会</a:t>
            </a:r>
            <a:endParaRPr lang="zh-CN" altLang="en-US" b="1" dirty="0">
              <a:latin typeface="Arial" panose="02080604020202020204" pitchFamily="34" charset="0"/>
              <a:ea typeface="汉仪君黑-55W" panose="00020600040101010101" charset="-122"/>
            </a:endParaRPr>
          </a:p>
        </p:txBody>
      </p:sp>
      <p:sp>
        <p:nvSpPr>
          <p:cNvPr id="30" name="圆角矩形 4"/>
          <p:cNvSpPr/>
          <p:nvPr/>
        </p:nvSpPr>
        <p:spPr>
          <a:xfrm>
            <a:off x="7014845" y="4732020"/>
            <a:ext cx="4914900" cy="869315"/>
          </a:xfrm>
          <a:prstGeom prst="roundRect">
            <a:avLst>
              <a:gd name="adj" fmla="val 10556"/>
            </a:avLst>
          </a:prstGeom>
          <a:solidFill>
            <a:schemeClr val="accent1">
              <a:lumMod val="50000"/>
            </a:schemeClr>
          </a:solidFill>
          <a:ln>
            <a:solidFill>
              <a:schemeClr val="accent1">
                <a:lumMod val="50000"/>
              </a:schemeClr>
            </a:solidFill>
          </a:ln>
        </p:spPr>
        <p:style>
          <a:lnRef idx="1">
            <a:schemeClr val="accent6"/>
          </a:lnRef>
          <a:fillRef idx="3">
            <a:schemeClr val="accent6"/>
          </a:fillRef>
          <a:effectRef idx="2">
            <a:schemeClr val="accent6"/>
          </a:effectRef>
          <a:fontRef idx="minor">
            <a:schemeClr val="lt1"/>
          </a:fontRef>
        </p:style>
        <p:txBody>
          <a:bodyPr anchor="ctr"/>
          <a:lstStyle/>
          <a:p>
            <a:pPr algn="just">
              <a:lnSpc>
                <a:spcPct val="150000"/>
              </a:lnSpc>
            </a:pPr>
            <a:r>
              <a:rPr lang="zh-CN" altLang="en-US" b="1" dirty="0">
                <a:latin typeface="Arial" panose="02080604020202020204" pitchFamily="34" charset="0"/>
                <a:ea typeface="汉仪君黑-55W" panose="00020600040101010101" charset="-122"/>
              </a:rPr>
              <a:t>发现违法行为或者事故隐患，应当进行劝导、及时报告</a:t>
            </a:r>
            <a:endParaRPr lang="zh-CN" altLang="en-US" b="1" dirty="0">
              <a:latin typeface="Arial" panose="02080604020202020204" pitchFamily="34" charset="0"/>
              <a:ea typeface="汉仪君黑-55W" panose="00020600040101010101" charset="-122"/>
            </a:endParaRPr>
          </a:p>
        </p:txBody>
      </p:sp>
      <p:sp>
        <p:nvSpPr>
          <p:cNvPr id="31" name="右箭头 6"/>
          <p:cNvSpPr/>
          <p:nvPr/>
        </p:nvSpPr>
        <p:spPr>
          <a:xfrm>
            <a:off x="6151681" y="4809298"/>
            <a:ext cx="850566" cy="730099"/>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941070" y="1061720"/>
            <a:ext cx="10514965" cy="591820"/>
          </a:xfrm>
          <a:prstGeom prst="roundRect">
            <a:avLst>
              <a:gd name="adj" fmla="val 7030"/>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402205" y="1131570"/>
            <a:ext cx="7592695" cy="521970"/>
          </a:xfrm>
          <a:prstGeom prst="rect">
            <a:avLst/>
          </a:prstGeom>
          <a:noFill/>
        </p:spPr>
        <p:txBody>
          <a:bodyPr wrap="square" rtlCol="0">
            <a:spAutoFit/>
          </a:bodyPr>
          <a:lstStyle/>
          <a:p>
            <a:r>
              <a:rPr lang="en-US" altLang="zh-CN" sz="2800"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厘清监管体制，强化基层管理，疏通监管堵点</a:t>
            </a:r>
            <a:endParaRPr lang="en-US" altLang="zh-CN" sz="2800"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grpSp>
        <p:nvGrpSpPr>
          <p:cNvPr id="35" name="组合 35"/>
          <p:cNvGrpSpPr/>
          <p:nvPr/>
        </p:nvGrpSpPr>
        <p:grpSpPr>
          <a:xfrm>
            <a:off x="2169068" y="1744345"/>
            <a:ext cx="1298473" cy="1304952"/>
            <a:chOff x="576769" y="959545"/>
            <a:chExt cx="1386627" cy="1447760"/>
          </a:xfrm>
        </p:grpSpPr>
        <p:grpSp>
          <p:nvGrpSpPr>
            <p:cNvPr id="44" name="组合 26"/>
            <p:cNvGrpSpPr/>
            <p:nvPr/>
          </p:nvGrpSpPr>
          <p:grpSpPr>
            <a:xfrm rot="5400000">
              <a:off x="883396" y="1327305"/>
              <a:ext cx="1080000" cy="1080000"/>
              <a:chOff x="1211041" y="2794120"/>
              <a:chExt cx="1080000" cy="1080000"/>
            </a:xfrm>
          </p:grpSpPr>
          <p:cxnSp>
            <p:nvCxnSpPr>
              <p:cNvPr id="46" name="直接连接符 28"/>
              <p:cNvCxnSpPr/>
              <p:nvPr/>
            </p:nvCxnSpPr>
            <p:spPr>
              <a:xfrm>
                <a:off x="1211041" y="3874120"/>
                <a:ext cx="1080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29"/>
              <p:cNvCxnSpPr/>
              <p:nvPr/>
            </p:nvCxnSpPr>
            <p:spPr>
              <a:xfrm rot="16200000">
                <a:off x="671042" y="3334120"/>
                <a:ext cx="1080000"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45" name="椭圆 27"/>
            <p:cNvSpPr/>
            <p:nvPr/>
          </p:nvSpPr>
          <p:spPr>
            <a:xfrm>
              <a:off x="576769" y="959545"/>
              <a:ext cx="720000" cy="720000"/>
            </a:xfrm>
            <a:prstGeom prst="ellipse">
              <a:avLst/>
            </a:prstGeom>
            <a:solidFill>
              <a:schemeClr val="bg1"/>
            </a:solidFill>
            <a:ln w="28575">
              <a:solidFill>
                <a:srgbClr val="008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008CD7"/>
                  </a:solidFill>
                  <a:latin typeface="Arial" panose="02080604020202020204" pitchFamily="34" charset="0"/>
                  <a:cs typeface="Arial" panose="02080604020202020204" pitchFamily="34" charset="0"/>
                </a:rPr>
                <a:t>1</a:t>
              </a:r>
              <a:endParaRPr lang="zh-CN" altLang="en-US" sz="4000" dirty="0">
                <a:solidFill>
                  <a:srgbClr val="008CD7"/>
                </a:solidFill>
                <a:latin typeface="Arial" panose="02080604020202020204" pitchFamily="34" charset="0"/>
                <a:cs typeface="Arial" panose="02080604020202020204" pitchFamily="34" charset="0"/>
              </a:endParaRPr>
            </a:p>
          </p:txBody>
        </p:sp>
      </p:grpSp>
      <p:sp>
        <p:nvSpPr>
          <p:cNvPr id="38" name="矩形 34"/>
          <p:cNvSpPr/>
          <p:nvPr/>
        </p:nvSpPr>
        <p:spPr>
          <a:xfrm>
            <a:off x="2787715" y="2078722"/>
            <a:ext cx="3549650" cy="1106805"/>
          </a:xfrm>
          <a:prstGeom prst="rect">
            <a:avLst/>
          </a:prstGeom>
        </p:spPr>
        <p:txBody>
          <a:bodyPr wrap="none">
            <a:spAutoFit/>
          </a:bodyPr>
          <a:lstStyle/>
          <a:p>
            <a:pPr>
              <a:lnSpc>
                <a:spcPct val="150000"/>
              </a:lnSpc>
            </a:pPr>
            <a:r>
              <a:rPr lang="zh-CN" altLang="en-US" sz="2000" b="1" dirty="0">
                <a:latin typeface="Arial" panose="02080604020202020204" pitchFamily="34" charset="0"/>
                <a:ea typeface="汉仪君黑-55W" panose="00020600040101010101" charset="-122"/>
              </a:rPr>
              <a:t>厘清</a:t>
            </a:r>
            <a:endParaRPr lang="en-US" altLang="zh-CN" sz="2000" b="1" dirty="0">
              <a:latin typeface="Arial" panose="02080604020202020204" pitchFamily="34" charset="0"/>
              <a:ea typeface="汉仪君黑-55W" panose="00020600040101010101" charset="-122"/>
            </a:endParaRPr>
          </a:p>
          <a:p>
            <a:pPr>
              <a:lnSpc>
                <a:spcPct val="150000"/>
              </a:lnSpc>
            </a:pPr>
            <a:r>
              <a:rPr lang="zh-CN" altLang="zh-CN" sz="2400" b="1" kern="100" dirty="0">
                <a:solidFill>
                  <a:srgbClr val="000000"/>
                </a:solidFill>
                <a:effectLst/>
                <a:latin typeface="Arial" panose="02080604020202020204" pitchFamily="34" charset="0"/>
                <a:ea typeface="汉仪君黑-55W" panose="00020600040101010101" charset="-122"/>
                <a:cs typeface="Times New Roman" panose="02020603050405020304" charset="0"/>
              </a:rPr>
              <a:t>综合监管与行业监管职责</a:t>
            </a:r>
            <a:endParaRPr lang="zh-CN" altLang="zh-CN" sz="2400" b="1" kern="100" dirty="0">
              <a:solidFill>
                <a:srgbClr val="000000"/>
              </a:solidFill>
              <a:effectLst/>
              <a:latin typeface="Arial" panose="02080604020202020204" pitchFamily="34" charset="0"/>
              <a:ea typeface="汉仪君黑-55W" panose="00020600040101010101" charset="-122"/>
              <a:cs typeface="Times New Roman" panose="02020603050405020304" charset="0"/>
            </a:endParaRPr>
          </a:p>
        </p:txBody>
      </p:sp>
      <p:sp>
        <p:nvSpPr>
          <p:cNvPr id="39" name="矩形 36"/>
          <p:cNvSpPr/>
          <p:nvPr/>
        </p:nvSpPr>
        <p:spPr>
          <a:xfrm>
            <a:off x="2711450" y="3444240"/>
            <a:ext cx="9207500" cy="1660525"/>
          </a:xfrm>
          <a:prstGeom prst="rect">
            <a:avLst/>
          </a:prstGeom>
        </p:spPr>
        <p:txBody>
          <a:bodyPr wrap="square">
            <a:spAutoFit/>
          </a:bodyPr>
          <a:lstStyle/>
          <a:p>
            <a:pPr>
              <a:lnSpc>
                <a:spcPct val="150000"/>
              </a:lnSpc>
            </a:pPr>
            <a:r>
              <a:rPr lang="zh-CN" altLang="en-US" sz="2000" b="1" dirty="0">
                <a:latin typeface="Arial" panose="02080604020202020204" pitchFamily="34" charset="0"/>
                <a:ea typeface="汉仪君黑-55W" panose="00020600040101010101" charset="-122"/>
              </a:rPr>
              <a:t>明确</a:t>
            </a:r>
            <a:endParaRPr lang="en-US" altLang="zh-CN" sz="2000" b="1" dirty="0">
              <a:latin typeface="Arial" panose="02080604020202020204" pitchFamily="34" charset="0"/>
              <a:ea typeface="汉仪君黑-55W" panose="00020600040101010101" charset="-122"/>
            </a:endParaRPr>
          </a:p>
          <a:p>
            <a:pPr>
              <a:lnSpc>
                <a:spcPct val="150000"/>
              </a:lnSpc>
            </a:pPr>
            <a:r>
              <a:rPr lang="zh-CN" altLang="zh-CN" sz="2400" b="1" kern="100" dirty="0">
                <a:solidFill>
                  <a:srgbClr val="000000"/>
                </a:solidFill>
                <a:effectLst/>
                <a:latin typeface="Arial" panose="02080604020202020204" pitchFamily="34" charset="0"/>
                <a:ea typeface="汉仪君黑-55W" panose="00020600040101010101" charset="-122"/>
                <a:cs typeface="Times New Roman" panose="02020603050405020304" charset="0"/>
              </a:rPr>
              <a:t>市、区县（自治县）应急管理部门实施综合监管，负有安全生产监督管理职责的部门对本行业、领域安全生产工作实施行业监管</a:t>
            </a:r>
            <a:endParaRPr lang="zh-CN" altLang="zh-CN" sz="2400" b="1" kern="100" dirty="0">
              <a:solidFill>
                <a:srgbClr val="000000"/>
              </a:solidFill>
              <a:effectLst/>
              <a:latin typeface="Arial" panose="02080604020202020204" pitchFamily="34" charset="0"/>
              <a:ea typeface="汉仪君黑-55W" panose="00020600040101010101" charset="-122"/>
              <a:cs typeface="Times New Roman" panose="02020603050405020304" charset="0"/>
            </a:endParaRPr>
          </a:p>
        </p:txBody>
      </p:sp>
      <p:sp>
        <p:nvSpPr>
          <p:cNvPr id="41" name="矩形 38"/>
          <p:cNvSpPr/>
          <p:nvPr/>
        </p:nvSpPr>
        <p:spPr>
          <a:xfrm>
            <a:off x="2786380" y="5006975"/>
            <a:ext cx="8524240" cy="1660525"/>
          </a:xfrm>
          <a:prstGeom prst="rect">
            <a:avLst/>
          </a:prstGeom>
        </p:spPr>
        <p:txBody>
          <a:bodyPr wrap="square">
            <a:spAutoFit/>
          </a:bodyPr>
          <a:lstStyle/>
          <a:p>
            <a:pPr>
              <a:lnSpc>
                <a:spcPct val="150000"/>
              </a:lnSpc>
            </a:pPr>
            <a:r>
              <a:rPr lang="zh-CN" altLang="en-US" sz="2000" b="1" dirty="0">
                <a:solidFill>
                  <a:schemeClr val="tx1"/>
                </a:solidFill>
                <a:latin typeface="Arial" panose="02080604020202020204" pitchFamily="34" charset="0"/>
                <a:ea typeface="汉仪君黑-55W" panose="00020600040101010101" charset="-122"/>
              </a:rPr>
              <a:t>确定</a:t>
            </a:r>
            <a:endParaRPr lang="en-US" altLang="zh-CN" sz="2000" b="1" dirty="0">
              <a:solidFill>
                <a:schemeClr val="tx1"/>
              </a:solidFill>
              <a:latin typeface="Arial" panose="02080604020202020204" pitchFamily="34" charset="0"/>
              <a:ea typeface="汉仪君黑-55W" panose="00020600040101010101" charset="-122"/>
            </a:endParaRPr>
          </a:p>
          <a:p>
            <a:pPr>
              <a:lnSpc>
                <a:spcPct val="150000"/>
              </a:lnSpc>
            </a:pPr>
            <a:r>
              <a:rPr lang="zh-CN" altLang="zh-CN" sz="2400" b="1" kern="100" dirty="0">
                <a:solidFill>
                  <a:schemeClr val="tx1"/>
                </a:solidFill>
                <a:effectLst/>
                <a:latin typeface="Arial" panose="02080604020202020204" pitchFamily="34" charset="0"/>
                <a:ea typeface="汉仪君黑-55W" panose="00020600040101010101" charset="-122"/>
                <a:cs typeface="Times New Roman" panose="02020603050405020304" charset="0"/>
              </a:rPr>
              <a:t>新兴行业、领域的安全生产监管职责不明确的，由市、区县（自治县）人民政府按照业务相近的原则确定监管部门</a:t>
            </a:r>
            <a:endParaRPr lang="zh-CN" altLang="zh-CN" sz="2400" b="1" kern="100" dirty="0">
              <a:solidFill>
                <a:schemeClr val="tx1"/>
              </a:solidFill>
              <a:effectLst/>
              <a:latin typeface="Arial" panose="02080604020202020204" pitchFamily="34" charset="0"/>
              <a:ea typeface="汉仪君黑-55W" panose="00020600040101010101" charset="-122"/>
              <a:cs typeface="Times New Roman" panose="02020603050405020304" charset="0"/>
            </a:endParaRPr>
          </a:p>
        </p:txBody>
      </p:sp>
      <p:grpSp>
        <p:nvGrpSpPr>
          <p:cNvPr id="59" name="组合 35"/>
          <p:cNvGrpSpPr/>
          <p:nvPr/>
        </p:nvGrpSpPr>
        <p:grpSpPr>
          <a:xfrm>
            <a:off x="2137315" y="3258795"/>
            <a:ext cx="1298473" cy="1304952"/>
            <a:chOff x="576769" y="959545"/>
            <a:chExt cx="1386627" cy="1447760"/>
          </a:xfrm>
        </p:grpSpPr>
        <p:grpSp>
          <p:nvGrpSpPr>
            <p:cNvPr id="60" name="组合 26"/>
            <p:cNvGrpSpPr/>
            <p:nvPr/>
          </p:nvGrpSpPr>
          <p:grpSpPr>
            <a:xfrm rot="5400000">
              <a:off x="883396" y="1327305"/>
              <a:ext cx="1080000" cy="1080000"/>
              <a:chOff x="1211041" y="2794120"/>
              <a:chExt cx="1080000" cy="1080000"/>
            </a:xfrm>
          </p:grpSpPr>
          <p:cxnSp>
            <p:nvCxnSpPr>
              <p:cNvPr id="62" name="直接连接符 28"/>
              <p:cNvCxnSpPr/>
              <p:nvPr/>
            </p:nvCxnSpPr>
            <p:spPr>
              <a:xfrm>
                <a:off x="1211041" y="3874120"/>
                <a:ext cx="1080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直接连接符 29"/>
              <p:cNvCxnSpPr/>
              <p:nvPr/>
            </p:nvCxnSpPr>
            <p:spPr>
              <a:xfrm rot="16200000">
                <a:off x="671042" y="3334120"/>
                <a:ext cx="1080000"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61" name="椭圆 27"/>
            <p:cNvSpPr/>
            <p:nvPr/>
          </p:nvSpPr>
          <p:spPr>
            <a:xfrm>
              <a:off x="576769" y="959545"/>
              <a:ext cx="720000" cy="720000"/>
            </a:xfrm>
            <a:prstGeom prst="ellipse">
              <a:avLst/>
            </a:prstGeom>
            <a:solidFill>
              <a:schemeClr val="bg1"/>
            </a:solidFill>
            <a:ln w="28575">
              <a:solidFill>
                <a:srgbClr val="008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008CD7"/>
                  </a:solidFill>
                  <a:latin typeface="Arial" panose="02080604020202020204" pitchFamily="34" charset="0"/>
                  <a:cs typeface="Arial" panose="02080604020202020204" pitchFamily="34" charset="0"/>
                </a:rPr>
                <a:t>2</a:t>
              </a:r>
              <a:endParaRPr lang="zh-CN" altLang="en-US" sz="4000" dirty="0">
                <a:solidFill>
                  <a:srgbClr val="008CD7"/>
                </a:solidFill>
                <a:latin typeface="Arial" panose="02080604020202020204" pitchFamily="34" charset="0"/>
                <a:cs typeface="Arial" panose="02080604020202020204" pitchFamily="34" charset="0"/>
              </a:endParaRPr>
            </a:p>
          </p:txBody>
        </p:sp>
      </p:grpSp>
      <p:grpSp>
        <p:nvGrpSpPr>
          <p:cNvPr id="64" name="组合 35"/>
          <p:cNvGrpSpPr/>
          <p:nvPr/>
        </p:nvGrpSpPr>
        <p:grpSpPr>
          <a:xfrm>
            <a:off x="2112326" y="4773245"/>
            <a:ext cx="1298473" cy="1304952"/>
            <a:chOff x="576769" y="959545"/>
            <a:chExt cx="1386627" cy="1447760"/>
          </a:xfrm>
        </p:grpSpPr>
        <p:grpSp>
          <p:nvGrpSpPr>
            <p:cNvPr id="65" name="组合 26"/>
            <p:cNvGrpSpPr/>
            <p:nvPr/>
          </p:nvGrpSpPr>
          <p:grpSpPr>
            <a:xfrm rot="5400000">
              <a:off x="883396" y="1327305"/>
              <a:ext cx="1080000" cy="1080000"/>
              <a:chOff x="1211041" y="2794120"/>
              <a:chExt cx="1080000" cy="1080000"/>
            </a:xfrm>
          </p:grpSpPr>
          <p:cxnSp>
            <p:nvCxnSpPr>
              <p:cNvPr id="67" name="直接连接符 28"/>
              <p:cNvCxnSpPr/>
              <p:nvPr/>
            </p:nvCxnSpPr>
            <p:spPr>
              <a:xfrm>
                <a:off x="1211041" y="3874120"/>
                <a:ext cx="1080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直接连接符 29"/>
              <p:cNvCxnSpPr/>
              <p:nvPr/>
            </p:nvCxnSpPr>
            <p:spPr>
              <a:xfrm rot="16200000">
                <a:off x="671042" y="3334120"/>
                <a:ext cx="1080000"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66" name="椭圆 27"/>
            <p:cNvSpPr/>
            <p:nvPr/>
          </p:nvSpPr>
          <p:spPr>
            <a:xfrm>
              <a:off x="576769" y="959545"/>
              <a:ext cx="720000" cy="720000"/>
            </a:xfrm>
            <a:prstGeom prst="ellipse">
              <a:avLst/>
            </a:prstGeom>
            <a:solidFill>
              <a:schemeClr val="bg1"/>
            </a:solidFill>
            <a:ln w="28575">
              <a:solidFill>
                <a:srgbClr val="008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008CD7"/>
                  </a:solidFill>
                  <a:latin typeface="Arial" panose="02080604020202020204" pitchFamily="34" charset="0"/>
                  <a:cs typeface="Arial" panose="02080604020202020204" pitchFamily="34" charset="0"/>
                </a:rPr>
                <a:t>3</a:t>
              </a:r>
              <a:endParaRPr lang="zh-CN" altLang="en-US" sz="4000" dirty="0">
                <a:solidFill>
                  <a:srgbClr val="008CD7"/>
                </a:solidFill>
                <a:latin typeface="Arial" panose="02080604020202020204" pitchFamily="34" charset="0"/>
                <a:cs typeface="Arial" panose="02080604020202020204" pitchFamily="34" charset="0"/>
              </a:endParaRPr>
            </a:p>
          </p:txBody>
        </p:sp>
      </p:grpSp>
      <p:grpSp>
        <p:nvGrpSpPr>
          <p:cNvPr id="6" name="组合 5"/>
          <p:cNvGrpSpPr/>
          <p:nvPr/>
        </p:nvGrpSpPr>
        <p:grpSpPr>
          <a:xfrm>
            <a:off x="1035050" y="687070"/>
            <a:ext cx="10743565" cy="199390"/>
            <a:chOff x="1840" y="1172"/>
            <a:chExt cx="16919" cy="314"/>
          </a:xfrm>
        </p:grpSpPr>
        <p:cxnSp>
          <p:nvCxnSpPr>
            <p:cNvPr id="7"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724" y="1172"/>
              <a:ext cx="12998" cy="3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10" name="文本框 9"/>
          <p:cNvSpPr txBox="true"/>
          <p:nvPr/>
        </p:nvSpPr>
        <p:spPr>
          <a:xfrm>
            <a:off x="1035050" y="487680"/>
            <a:ext cx="2466340" cy="398780"/>
          </a:xfrm>
          <a:prstGeom prst="rect">
            <a:avLst/>
          </a:prstGeom>
          <a:noFill/>
        </p:spPr>
        <p:txBody>
          <a:bodyPr wrap="square" rtlCol="0">
            <a:spAutoFit/>
          </a:bodyPr>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704215" y="1061720"/>
            <a:ext cx="10688320"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tru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546985" y="1113155"/>
            <a:ext cx="7098665" cy="521970"/>
          </a:xfrm>
          <a:prstGeom prst="rect">
            <a:avLst/>
          </a:prstGeom>
          <a:noFill/>
        </p:spPr>
        <p:txBody>
          <a:bodyPr wrap="square" rtlCol="0">
            <a:spAutoFit/>
          </a:bodyPr>
          <a:lstStyle/>
          <a:p>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推动安全生产标准化、数字化建设与运用</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378710"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sp>
        <p:nvSpPr>
          <p:cNvPr id="13" name="任意多边形 8"/>
          <p:cNvSpPr/>
          <p:nvPr/>
        </p:nvSpPr>
        <p:spPr>
          <a:xfrm>
            <a:off x="4553746" y="1925638"/>
            <a:ext cx="1393825" cy="1084262"/>
          </a:xfrm>
          <a:custGeom>
            <a:avLst/>
            <a:gdLst>
              <a:gd name="connsiteX0" fmla="*/ 0 w 1392875"/>
              <a:gd name="connsiteY0" fmla="*/ 0 h 1083468"/>
              <a:gd name="connsiteX1" fmla="*/ 1392875 w 1392875"/>
              <a:gd name="connsiteY1" fmla="*/ 0 h 1083468"/>
              <a:gd name="connsiteX2" fmla="*/ 1392875 w 1392875"/>
              <a:gd name="connsiteY2" fmla="*/ 1083468 h 1083468"/>
              <a:gd name="connsiteX3" fmla="*/ 0 w 1392875"/>
              <a:gd name="connsiteY3" fmla="*/ 1083468 h 1083468"/>
              <a:gd name="connsiteX4" fmla="*/ 0 w 1392875"/>
              <a:gd name="connsiteY4" fmla="*/ 0 h 108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2875" h="1083468">
                <a:moveTo>
                  <a:pt x="0" y="0"/>
                </a:moveTo>
                <a:lnTo>
                  <a:pt x="1392875" y="0"/>
                </a:lnTo>
                <a:lnTo>
                  <a:pt x="1392875" y="1083468"/>
                </a:lnTo>
                <a:lnTo>
                  <a:pt x="0" y="10834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37160" tIns="137160" rIns="137160" bIns="137160" spcCol="1270" anchor="ctr"/>
          <a:lstStyle/>
          <a:p>
            <a:pPr marL="285750" lvl="1" indent="-285750" defTabSz="1244600">
              <a:lnSpc>
                <a:spcPct val="90000"/>
              </a:lnSpc>
              <a:spcAft>
                <a:spcPct val="15000"/>
              </a:spcAft>
              <a:buFontTx/>
              <a:buChar char="•"/>
            </a:pPr>
            <a:endParaRPr lang="zh-CN" altLang="en-US" sz="2800"/>
          </a:p>
        </p:txBody>
      </p:sp>
      <p:sp>
        <p:nvSpPr>
          <p:cNvPr id="14" name="任意多边形 11"/>
          <p:cNvSpPr/>
          <p:nvPr/>
        </p:nvSpPr>
        <p:spPr>
          <a:xfrm>
            <a:off x="4052966" y="4149082"/>
            <a:ext cx="1393825" cy="1082675"/>
          </a:xfrm>
          <a:custGeom>
            <a:avLst/>
            <a:gdLst>
              <a:gd name="connsiteX0" fmla="*/ 0 w 1392875"/>
              <a:gd name="connsiteY0" fmla="*/ 0 h 1083468"/>
              <a:gd name="connsiteX1" fmla="*/ 1392875 w 1392875"/>
              <a:gd name="connsiteY1" fmla="*/ 0 h 1083468"/>
              <a:gd name="connsiteX2" fmla="*/ 1392875 w 1392875"/>
              <a:gd name="connsiteY2" fmla="*/ 1083468 h 1083468"/>
              <a:gd name="connsiteX3" fmla="*/ 0 w 1392875"/>
              <a:gd name="connsiteY3" fmla="*/ 1083468 h 1083468"/>
              <a:gd name="connsiteX4" fmla="*/ 0 w 1392875"/>
              <a:gd name="connsiteY4" fmla="*/ 0 h 108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2875" h="1083468">
                <a:moveTo>
                  <a:pt x="0" y="0"/>
                </a:moveTo>
                <a:lnTo>
                  <a:pt x="1392875" y="0"/>
                </a:lnTo>
                <a:lnTo>
                  <a:pt x="1392875" y="1083468"/>
                </a:lnTo>
                <a:lnTo>
                  <a:pt x="0" y="10834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37160" tIns="137160" rIns="137160" bIns="137160" spcCol="1270" anchor="ctr"/>
          <a:lstStyle/>
          <a:p>
            <a:pPr marL="285750" lvl="1" indent="-285750" defTabSz="1244600">
              <a:lnSpc>
                <a:spcPct val="90000"/>
              </a:lnSpc>
              <a:spcAft>
                <a:spcPct val="15000"/>
              </a:spcAft>
              <a:buFontTx/>
              <a:buChar char="•"/>
            </a:pPr>
            <a:endParaRPr lang="zh-CN" altLang="en-US" sz="2800"/>
          </a:p>
        </p:txBody>
      </p:sp>
      <p:grpSp>
        <p:nvGrpSpPr>
          <p:cNvPr id="16" name="组合 5"/>
          <p:cNvGrpSpPr/>
          <p:nvPr/>
        </p:nvGrpSpPr>
        <p:grpSpPr>
          <a:xfrm>
            <a:off x="1731784" y="3188448"/>
            <a:ext cx="8517733" cy="684000"/>
            <a:chOff x="4048394" y="4056849"/>
            <a:chExt cx="4751388" cy="684000"/>
          </a:xfrm>
          <a:gradFill>
            <a:gsLst>
              <a:gs pos="50000">
                <a:schemeClr val="accent5"/>
              </a:gs>
              <a:gs pos="0">
                <a:schemeClr val="accent5">
                  <a:lumMod val="25000"/>
                  <a:lumOff val="75000"/>
                </a:schemeClr>
              </a:gs>
              <a:gs pos="100000">
                <a:schemeClr val="accent5">
                  <a:lumMod val="85000"/>
                </a:schemeClr>
              </a:gs>
            </a:gsLst>
            <a:lin ang="5400000" scaled="false"/>
          </a:gradFill>
        </p:grpSpPr>
        <p:sp>
          <p:nvSpPr>
            <p:cNvPr id="17" name="圆角矩形 7"/>
            <p:cNvSpPr/>
            <p:nvPr/>
          </p:nvSpPr>
          <p:spPr>
            <a:xfrm>
              <a:off x="4048394" y="4096201"/>
              <a:ext cx="4751388" cy="619124"/>
            </a:xfrm>
            <a:prstGeom prst="roundRect">
              <a:avLst>
                <a:gd name="adj" fmla="val 50000"/>
              </a:avLst>
            </a:prstGeom>
            <a:grpFill/>
          </p:spPr>
          <p:style>
            <a:lnRef idx="3">
              <a:schemeClr val="lt1"/>
            </a:lnRef>
            <a:fillRef idx="1">
              <a:schemeClr val="accent2"/>
            </a:fillRef>
            <a:effectRef idx="1">
              <a:schemeClr val="accent2"/>
            </a:effectRef>
            <a:fontRef idx="minor">
              <a:schemeClr val="lt1"/>
            </a:fontRef>
          </p:style>
          <p:txBody>
            <a:bodyPr lIns="248331" tIns="248331" rIns="248331" bIns="248331" spcCol="1270" anchor="ctr"/>
            <a:lstStyle/>
            <a:p>
              <a:pPr algn="just" defTabSz="2133600">
                <a:lnSpc>
                  <a:spcPct val="150000"/>
                </a:lnSpc>
                <a:spcAft>
                  <a:spcPct val="35000"/>
                </a:spcAft>
              </a:pPr>
              <a:r>
                <a:rPr lang="zh-CN" altLang="en-US" sz="2000" b="1" dirty="0">
                  <a:solidFill>
                    <a:schemeClr val="tx1"/>
                  </a:solidFill>
                  <a:latin typeface="Arial" panose="02080604020202020204" pitchFamily="34" charset="0"/>
                  <a:ea typeface="汉仪君黑-55W" panose="00020600040101010101" charset="-122"/>
                </a:rPr>
                <a:t>强化</a:t>
              </a:r>
              <a:endParaRPr lang="zh-CN" altLang="en-US" sz="2000" b="1" dirty="0">
                <a:solidFill>
                  <a:schemeClr val="tx1"/>
                </a:solidFill>
                <a:latin typeface="Arial" panose="02080604020202020204" pitchFamily="34" charset="0"/>
                <a:ea typeface="汉仪君黑-55W" panose="00020600040101010101" charset="-122"/>
              </a:endParaRPr>
            </a:p>
          </p:txBody>
        </p:sp>
        <p:sp>
          <p:nvSpPr>
            <p:cNvPr id="19" name="矩形 2"/>
            <p:cNvSpPr/>
            <p:nvPr/>
          </p:nvSpPr>
          <p:spPr>
            <a:xfrm>
              <a:off x="4680104" y="4099928"/>
              <a:ext cx="3984496" cy="506730"/>
            </a:xfrm>
            <a:prstGeom prst="rect">
              <a:avLst/>
            </a:prstGeom>
            <a:grpFill/>
          </p:spPr>
          <p:txBody>
            <a:bodyPr wrap="square">
              <a:spAutoFit/>
            </a:bodyPr>
            <a:lstStyle/>
            <a:p>
              <a:pPr algn="just" defTabSz="2133600">
                <a:lnSpc>
                  <a:spcPct val="150000"/>
                </a:lnSpc>
                <a:spcAft>
                  <a:spcPct val="35000"/>
                </a:spcAft>
              </a:pPr>
              <a:r>
                <a:rPr lang="zh-CN" altLang="en-US" b="1" kern="100" dirty="0">
                  <a:solidFill>
                    <a:schemeClr val="tx1"/>
                  </a:solidFill>
                  <a:latin typeface="Arial" panose="02080604020202020204" pitchFamily="34" charset="0"/>
                  <a:ea typeface="汉仪君黑-55W" panose="00020600040101010101" charset="-122"/>
                  <a:cs typeface="Times New Roman" panose="02020603050405020304" charset="0"/>
                </a:rPr>
                <a:t>安全生产监督管理数字化水平</a:t>
              </a:r>
              <a:endParaRPr lang="zh-CN" altLang="en-US" b="1" kern="100" dirty="0">
                <a:solidFill>
                  <a:schemeClr val="tx1"/>
                </a:solidFill>
                <a:latin typeface="Arial" panose="02080604020202020204" pitchFamily="34" charset="0"/>
                <a:ea typeface="汉仪君黑-55W" panose="00020600040101010101" charset="-122"/>
                <a:cs typeface="Times New Roman" panose="02020603050405020304" charset="0"/>
              </a:endParaRPr>
            </a:p>
          </p:txBody>
        </p:sp>
        <p:cxnSp>
          <p:nvCxnSpPr>
            <p:cNvPr id="21" name="直接连接符 4"/>
            <p:cNvCxnSpPr/>
            <p:nvPr/>
          </p:nvCxnSpPr>
          <p:spPr>
            <a:xfrm>
              <a:off x="4626451" y="4056849"/>
              <a:ext cx="0" cy="68400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6" name="组合 5"/>
          <p:cNvGrpSpPr/>
          <p:nvPr/>
        </p:nvGrpSpPr>
        <p:grpSpPr>
          <a:xfrm>
            <a:off x="1731783" y="2353941"/>
            <a:ext cx="8517734" cy="684000"/>
            <a:chOff x="4048394" y="4056849"/>
            <a:chExt cx="4751388" cy="684000"/>
          </a:xfrm>
          <a:gradFill>
            <a:gsLst>
              <a:gs pos="50000">
                <a:schemeClr val="accent5"/>
              </a:gs>
              <a:gs pos="0">
                <a:schemeClr val="accent5">
                  <a:lumMod val="25000"/>
                  <a:lumOff val="75000"/>
                </a:schemeClr>
              </a:gs>
              <a:gs pos="100000">
                <a:schemeClr val="accent5">
                  <a:lumMod val="85000"/>
                </a:schemeClr>
              </a:gs>
            </a:gsLst>
            <a:lin ang="5400000" scaled="false"/>
          </a:gradFill>
        </p:grpSpPr>
        <p:sp>
          <p:nvSpPr>
            <p:cNvPr id="37" name="圆角矩形 7"/>
            <p:cNvSpPr/>
            <p:nvPr/>
          </p:nvSpPr>
          <p:spPr>
            <a:xfrm>
              <a:off x="4048394" y="4096201"/>
              <a:ext cx="4751388" cy="619124"/>
            </a:xfrm>
            <a:prstGeom prst="roundRect">
              <a:avLst>
                <a:gd name="adj" fmla="val 5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8331" tIns="248331" rIns="248331" bIns="248331" spcCol="1270" anchor="ctr"/>
            <a:lstStyle/>
            <a:p>
              <a:pPr defTabSz="2133600">
                <a:lnSpc>
                  <a:spcPct val="150000"/>
                </a:lnSpc>
                <a:spcAft>
                  <a:spcPct val="35000"/>
                </a:spcAft>
              </a:pPr>
              <a:r>
                <a:rPr lang="zh-CN" altLang="en-US" sz="2000" b="1" dirty="0">
                  <a:solidFill>
                    <a:schemeClr val="tx1"/>
                  </a:solidFill>
                  <a:latin typeface="Arial" panose="02080604020202020204" pitchFamily="34" charset="0"/>
                  <a:ea typeface="汉仪君黑-55W" panose="00020600040101010101" charset="-122"/>
                </a:rPr>
                <a:t>明确</a:t>
              </a:r>
              <a:endParaRPr lang="zh-CN" altLang="en-US" sz="2000" b="1" dirty="0">
                <a:solidFill>
                  <a:schemeClr val="tx1"/>
                </a:solidFill>
                <a:latin typeface="Arial" panose="02080604020202020204" pitchFamily="34" charset="0"/>
                <a:ea typeface="汉仪君黑-55W" panose="00020600040101010101" charset="-122"/>
              </a:endParaRPr>
            </a:p>
          </p:txBody>
        </p:sp>
        <p:sp>
          <p:nvSpPr>
            <p:cNvPr id="39" name="矩形 2"/>
            <p:cNvSpPr/>
            <p:nvPr/>
          </p:nvSpPr>
          <p:spPr>
            <a:xfrm>
              <a:off x="4626521" y="4152398"/>
              <a:ext cx="4135370" cy="506730"/>
            </a:xfrm>
            <a:prstGeom prst="rect">
              <a:avLst/>
            </a:prstGeom>
            <a:grpFill/>
          </p:spPr>
          <p:txBody>
            <a:bodyPr wrap="square">
              <a:spAutoFit/>
            </a:bodyPr>
            <a:lstStyle/>
            <a:p>
              <a:pPr algn="just" defTabSz="2133600">
                <a:lnSpc>
                  <a:spcPct val="150000"/>
                </a:lnSpc>
                <a:spcAft>
                  <a:spcPct val="35000"/>
                </a:spcAft>
              </a:pPr>
              <a:r>
                <a:rPr lang="zh-CN" altLang="en-US" b="1" kern="100" dirty="0">
                  <a:solidFill>
                    <a:schemeClr val="tx1"/>
                  </a:solidFill>
                  <a:latin typeface="Arial" panose="02080604020202020204" pitchFamily="34" charset="0"/>
                  <a:ea typeface="汉仪君黑-55W" panose="00020600040101010101" charset="-122"/>
                  <a:cs typeface="Times New Roman" panose="02020603050405020304" charset="0"/>
                </a:rPr>
                <a:t>市级相关部门结合重庆安全生产实际，依法制定有关地方标准</a:t>
              </a:r>
              <a:endParaRPr lang="zh-CN" altLang="en-US" b="1" kern="100" dirty="0">
                <a:solidFill>
                  <a:schemeClr val="tx1"/>
                </a:solidFill>
                <a:latin typeface="Arial" panose="02080604020202020204" pitchFamily="34" charset="0"/>
                <a:ea typeface="汉仪君黑-55W" panose="00020600040101010101" charset="-122"/>
                <a:cs typeface="Times New Roman" panose="02020603050405020304" charset="0"/>
              </a:endParaRPr>
            </a:p>
          </p:txBody>
        </p:sp>
        <p:cxnSp>
          <p:nvCxnSpPr>
            <p:cNvPr id="40" name="直接连接符 4"/>
            <p:cNvCxnSpPr/>
            <p:nvPr/>
          </p:nvCxnSpPr>
          <p:spPr>
            <a:xfrm>
              <a:off x="4626451" y="4056849"/>
              <a:ext cx="0" cy="68400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1" name="组合 5"/>
          <p:cNvGrpSpPr/>
          <p:nvPr/>
        </p:nvGrpSpPr>
        <p:grpSpPr>
          <a:xfrm>
            <a:off x="1663839" y="4079118"/>
            <a:ext cx="10274300" cy="1304291"/>
            <a:chOff x="4010493" y="4056849"/>
            <a:chExt cx="5731241" cy="773996"/>
          </a:xfrm>
        </p:grpSpPr>
        <p:sp>
          <p:nvSpPr>
            <p:cNvPr id="42" name="圆角矩形 7"/>
            <p:cNvSpPr/>
            <p:nvPr/>
          </p:nvSpPr>
          <p:spPr>
            <a:xfrm>
              <a:off x="4010493" y="4096039"/>
              <a:ext cx="4751475" cy="734806"/>
            </a:xfrm>
            <a:prstGeom prst="roundRect">
              <a:avLst>
                <a:gd name="adj" fmla="val 50000"/>
              </a:avLst>
            </a:prstGeom>
            <a:gradFill>
              <a:gsLst>
                <a:gs pos="50000">
                  <a:schemeClr val="accent5"/>
                </a:gs>
                <a:gs pos="0">
                  <a:schemeClr val="accent5">
                    <a:lumMod val="25000"/>
                    <a:lumOff val="75000"/>
                  </a:schemeClr>
                </a:gs>
                <a:gs pos="100000">
                  <a:schemeClr val="accent5">
                    <a:lumMod val="85000"/>
                  </a:schemeClr>
                </a:gs>
              </a:gsLst>
              <a:lin ang="5400000" scaled="false"/>
            </a:gra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lIns="248331" tIns="248331" rIns="248331" bIns="248331" spcCol="1270" anchor="ctr"/>
            <a:lstStyle/>
            <a:p>
              <a:pPr defTabSz="2133600">
                <a:lnSpc>
                  <a:spcPct val="150000"/>
                </a:lnSpc>
                <a:spcAft>
                  <a:spcPct val="35000"/>
                </a:spcAft>
              </a:pPr>
              <a:r>
                <a:rPr lang="zh-CN" altLang="en-US" sz="2000" b="1" dirty="0">
                  <a:solidFill>
                    <a:schemeClr val="tx1"/>
                  </a:solidFill>
                  <a:latin typeface="Arial" panose="02080604020202020204" pitchFamily="34" charset="0"/>
                  <a:ea typeface="汉仪君黑-55W" panose="00020600040101010101" charset="-122"/>
                </a:rPr>
                <a:t>强调</a:t>
              </a:r>
              <a:endParaRPr lang="zh-CN" altLang="en-US" sz="2000" b="1" dirty="0">
                <a:solidFill>
                  <a:schemeClr val="tx1"/>
                </a:solidFill>
                <a:latin typeface="Arial" panose="02080604020202020204" pitchFamily="34" charset="0"/>
                <a:ea typeface="汉仪君黑-55W" panose="00020600040101010101" charset="-122"/>
              </a:endParaRPr>
            </a:p>
          </p:txBody>
        </p:sp>
        <p:sp>
          <p:nvSpPr>
            <p:cNvPr id="43" name="矩形 2"/>
            <p:cNvSpPr/>
            <p:nvPr/>
          </p:nvSpPr>
          <p:spPr>
            <a:xfrm>
              <a:off x="4626477" y="4153693"/>
              <a:ext cx="5115257" cy="620251"/>
            </a:xfrm>
            <a:prstGeom prst="rect">
              <a:avLst/>
            </a:prstGeom>
            <a:noFill/>
          </p:spPr>
          <p:txBody>
            <a:bodyPr wrap="square">
              <a:spAutoFit/>
            </a:bodyPr>
            <a:lstStyle/>
            <a:p>
              <a:pPr algn="just" defTabSz="2133600">
                <a:lnSpc>
                  <a:spcPct val="150000"/>
                </a:lnSpc>
                <a:spcAft>
                  <a:spcPct val="35000"/>
                </a:spcAft>
              </a:pPr>
              <a:r>
                <a:rPr lang="zh-CN" altLang="en-US" b="1" kern="100" dirty="0">
                  <a:solidFill>
                    <a:schemeClr val="tx1"/>
                  </a:solidFill>
                  <a:latin typeface="Arial" panose="02080604020202020204" pitchFamily="34" charset="0"/>
                  <a:ea typeface="汉仪君黑-55W" panose="00020600040101010101" charset="-122"/>
                  <a:cs typeface="Times New Roman" panose="02020603050405020304" charset="0"/>
                </a:rPr>
                <a:t>市级负有安全生产监督管理职责的部门推进有关安全生产信息系统建设，</a:t>
              </a:r>
              <a:endParaRPr lang="zh-CN" altLang="en-US" b="1" kern="100" dirty="0">
                <a:solidFill>
                  <a:schemeClr val="tx1"/>
                </a:solidFill>
                <a:latin typeface="Arial" panose="02080604020202020204" pitchFamily="34" charset="0"/>
                <a:ea typeface="汉仪君黑-55W" panose="00020600040101010101" charset="-122"/>
                <a:cs typeface="Times New Roman" panose="02020603050405020304" charset="0"/>
              </a:endParaRPr>
            </a:p>
            <a:p>
              <a:pPr algn="just" defTabSz="2133600">
                <a:lnSpc>
                  <a:spcPct val="150000"/>
                </a:lnSpc>
                <a:spcAft>
                  <a:spcPct val="35000"/>
                </a:spcAft>
              </a:pPr>
              <a:r>
                <a:rPr lang="zh-CN" altLang="en-US" b="1" kern="100" dirty="0">
                  <a:solidFill>
                    <a:schemeClr val="tx1"/>
                  </a:solidFill>
                  <a:latin typeface="Arial" panose="02080604020202020204" pitchFamily="34" charset="0"/>
                  <a:ea typeface="汉仪君黑-55W" panose="00020600040101010101" charset="-122"/>
                  <a:cs typeface="Times New Roman" panose="02020603050405020304" charset="0"/>
                </a:rPr>
                <a:t>加强数据共享和业务协同</a:t>
              </a:r>
              <a:endParaRPr lang="zh-CN" altLang="en-US" b="1" kern="100" dirty="0">
                <a:solidFill>
                  <a:schemeClr val="tx1"/>
                </a:solidFill>
                <a:latin typeface="Arial" panose="02080604020202020204" pitchFamily="34" charset="0"/>
                <a:ea typeface="汉仪君黑-55W" panose="00020600040101010101" charset="-122"/>
                <a:cs typeface="Times New Roman" panose="02020603050405020304" charset="0"/>
              </a:endParaRPr>
            </a:p>
          </p:txBody>
        </p:sp>
        <p:cxnSp>
          <p:nvCxnSpPr>
            <p:cNvPr id="44" name="直接连接符 4"/>
            <p:cNvCxnSpPr/>
            <p:nvPr/>
          </p:nvCxnSpPr>
          <p:spPr>
            <a:xfrm flipH="true">
              <a:off x="4624680" y="4056849"/>
              <a:ext cx="1771" cy="76495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1035050" y="660400"/>
            <a:ext cx="10783570" cy="226060"/>
            <a:chOff x="1840" y="1130"/>
            <a:chExt cx="16982" cy="356"/>
          </a:xfrm>
        </p:grpSpPr>
        <p:cxnSp>
          <p:nvCxnSpPr>
            <p:cNvPr id="4"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580390" y="1061720"/>
            <a:ext cx="11173460"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3305810" y="1124585"/>
            <a:ext cx="5391785" cy="521970"/>
          </a:xfrm>
          <a:prstGeom prst="rect">
            <a:avLst/>
          </a:prstGeom>
          <a:noFill/>
        </p:spPr>
        <p:txBody>
          <a:bodyPr wrap="square" rtlCol="0">
            <a:spAutoFit/>
          </a:bodyPr>
          <a:lstStyle/>
          <a:p>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强化生产经营单位安全生产责任</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093595"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grpSp>
        <p:nvGrpSpPr>
          <p:cNvPr id="25" name="组合 24"/>
          <p:cNvGrpSpPr/>
          <p:nvPr/>
        </p:nvGrpSpPr>
        <p:grpSpPr>
          <a:xfrm>
            <a:off x="121066" y="1857894"/>
            <a:ext cx="3053250" cy="4042240"/>
            <a:chOff x="-84521" y="1319945"/>
            <a:chExt cx="3053250" cy="4042240"/>
          </a:xfrm>
        </p:grpSpPr>
        <p:pic>
          <p:nvPicPr>
            <p:cNvPr id="27" name="Picture 19" descr="http://www.jitu5.com/uploads/allimg/141009/259858-141009100R169.jpg"/>
            <p:cNvPicPr>
              <a:picLocks noChangeAspect="true" noChangeArrowheads="true"/>
            </p:cNvPicPr>
            <p:nvPr/>
          </p:nvPicPr>
          <p:blipFill rotWithShape="true">
            <a:blip r:embed="rId1" cstate="print">
              <a:duotone>
                <a:schemeClr val="accent5">
                  <a:shade val="45000"/>
                  <a:satMod val="135000"/>
                </a:schemeClr>
                <a:prstClr val="white"/>
              </a:duotone>
            </a:blip>
            <a:srcRect/>
            <a:stretch>
              <a:fillRect/>
            </a:stretch>
          </p:blipFill>
          <p:spPr bwMode="auto">
            <a:xfrm>
              <a:off x="495143" y="1967308"/>
              <a:ext cx="1512168" cy="1512168"/>
            </a:xfrm>
            <a:prstGeom prst="rect">
              <a:avLst/>
            </a:prstGeom>
            <a:noFill/>
          </p:spPr>
        </p:pic>
        <p:sp>
          <p:nvSpPr>
            <p:cNvPr id="31" name="Rectangle 7"/>
            <p:cNvSpPr/>
            <p:nvPr/>
          </p:nvSpPr>
          <p:spPr bwMode="auto">
            <a:xfrm>
              <a:off x="297233" y="1319945"/>
              <a:ext cx="2671496" cy="4042240"/>
            </a:xfrm>
            <a:prstGeom prst="rect">
              <a:avLst/>
            </a:prstGeom>
            <a:noFill/>
            <a:ln w="28575">
              <a:solidFill>
                <a:schemeClr val="tx1">
                  <a:lumMod val="50000"/>
                  <a:lumOff val="50000"/>
                </a:schemeClr>
              </a:solid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02" tIns="45700" rIns="91402" bIns="45700" numCol="1" rtlCol="0" anchor="b" anchorCtr="false" compatLnSpc="true"/>
            <a:lstStyle/>
            <a:p>
              <a:pPr defTabSz="913765"/>
              <a:endParaRPr lang="en-US" sz="2000" dirty="0">
                <a:gradFill>
                  <a:gsLst>
                    <a:gs pos="0">
                      <a:srgbClr val="FFFFFF"/>
                    </a:gs>
                    <a:gs pos="100000">
                      <a:srgbClr val="FFFFFF"/>
                    </a:gs>
                  </a:gsLst>
                  <a:lin ang="5400000" scaled="false"/>
                </a:gradFill>
              </a:endParaRPr>
            </a:p>
          </p:txBody>
        </p:sp>
        <p:sp>
          <p:nvSpPr>
            <p:cNvPr id="32" name="矩形 2"/>
            <p:cNvSpPr/>
            <p:nvPr/>
          </p:nvSpPr>
          <p:spPr>
            <a:xfrm>
              <a:off x="2034241" y="2002570"/>
              <a:ext cx="742315" cy="2799715"/>
            </a:xfrm>
            <a:prstGeom prst="rect">
              <a:avLst/>
            </a:prstGeom>
          </p:spPr>
          <p:txBody>
            <a:bodyPr wrap="none">
              <a:spAutoFit/>
            </a:bodyPr>
            <a:lstStyle/>
            <a:p>
              <a:r>
                <a:rPr lang="zh-CN" altLang="en-US" sz="4400" b="1" dirty="0">
                  <a:solidFill>
                    <a:schemeClr val="tx1"/>
                  </a:solidFill>
                  <a:latin typeface="Arial" panose="02080604020202020204" pitchFamily="34" charset="0"/>
                  <a:ea typeface="汉仪君黑-55W" panose="00020600040101010101" charset="-122"/>
                </a:rPr>
                <a:t>强</a:t>
              </a:r>
              <a:endParaRPr lang="en-US" altLang="zh-CN" sz="4400" b="1" dirty="0">
                <a:solidFill>
                  <a:schemeClr val="tx1"/>
                </a:solidFill>
                <a:latin typeface="Arial" panose="02080604020202020204" pitchFamily="34" charset="0"/>
                <a:ea typeface="汉仪君黑-55W" panose="00020600040101010101" charset="-122"/>
              </a:endParaRPr>
            </a:p>
            <a:p>
              <a:r>
                <a:rPr lang="zh-CN" altLang="en-US" sz="4400" b="1" dirty="0">
                  <a:solidFill>
                    <a:schemeClr val="tx1"/>
                  </a:solidFill>
                  <a:latin typeface="Arial" panose="02080604020202020204" pitchFamily="34" charset="0"/>
                  <a:ea typeface="汉仪君黑-55W" panose="00020600040101010101" charset="-122"/>
                </a:rPr>
                <a:t>化</a:t>
              </a:r>
              <a:endParaRPr lang="en-US" altLang="zh-CN" sz="4400" b="1" dirty="0">
                <a:solidFill>
                  <a:schemeClr val="tx1"/>
                </a:solidFill>
                <a:latin typeface="Arial" panose="02080604020202020204" pitchFamily="34" charset="0"/>
                <a:ea typeface="汉仪君黑-55W" panose="00020600040101010101" charset="-122"/>
              </a:endParaRPr>
            </a:p>
            <a:p>
              <a:r>
                <a:rPr lang="zh-CN" altLang="en-US" sz="4400" b="1" dirty="0">
                  <a:solidFill>
                    <a:schemeClr val="tx1"/>
                  </a:solidFill>
                  <a:latin typeface="Arial" panose="02080604020202020204" pitchFamily="34" charset="0"/>
                  <a:ea typeface="汉仪君黑-55W" panose="00020600040101010101" charset="-122"/>
                </a:rPr>
                <a:t>职</a:t>
              </a:r>
              <a:endParaRPr lang="en-US" altLang="zh-CN" sz="4400" b="1" dirty="0">
                <a:solidFill>
                  <a:schemeClr val="tx1"/>
                </a:solidFill>
                <a:latin typeface="Arial" panose="02080604020202020204" pitchFamily="34" charset="0"/>
                <a:ea typeface="汉仪君黑-55W" panose="00020600040101010101" charset="-122"/>
              </a:endParaRPr>
            </a:p>
            <a:p>
              <a:r>
                <a:rPr lang="zh-CN" altLang="en-US" sz="4400" b="1" dirty="0">
                  <a:solidFill>
                    <a:schemeClr val="tx1"/>
                  </a:solidFill>
                  <a:latin typeface="Arial" panose="02080604020202020204" pitchFamily="34" charset="0"/>
                  <a:ea typeface="汉仪君黑-55W" panose="00020600040101010101" charset="-122"/>
                </a:rPr>
                <a:t>责</a:t>
              </a:r>
              <a:endParaRPr lang="zh-CN" altLang="en-US" sz="4400" b="1" dirty="0">
                <a:solidFill>
                  <a:schemeClr val="tx1"/>
                </a:solidFill>
                <a:latin typeface="Arial" panose="02080604020202020204" pitchFamily="34" charset="0"/>
                <a:ea typeface="汉仪君黑-55W" panose="00020600040101010101" charset="-122"/>
              </a:endParaRPr>
            </a:p>
          </p:txBody>
        </p:sp>
        <p:sp>
          <p:nvSpPr>
            <p:cNvPr id="34" name="文本框 11"/>
            <p:cNvSpPr txBox="true"/>
            <p:nvPr/>
          </p:nvSpPr>
          <p:spPr>
            <a:xfrm>
              <a:off x="-84521" y="3621367"/>
              <a:ext cx="2671496" cy="368300"/>
            </a:xfrm>
            <a:prstGeom prst="rect">
              <a:avLst/>
            </a:prstGeom>
            <a:noFill/>
          </p:spPr>
          <p:txBody>
            <a:bodyPr wrap="square">
              <a:spAutoFit/>
            </a:bodyPr>
            <a:lstStyle/>
            <a:p>
              <a:pPr algn="ctr"/>
              <a:r>
                <a:rPr lang="zh-CN" altLang="en-US" b="1" dirty="0">
                  <a:latin typeface="Arial" panose="02080604020202020204" pitchFamily="34" charset="0"/>
                  <a:ea typeface="汉仪君黑-55W" panose="00020600040101010101" charset="-122"/>
                </a:rPr>
                <a:t>生产经营单位</a:t>
              </a:r>
              <a:endParaRPr lang="zh-CN" altLang="en-US" b="1" dirty="0">
                <a:latin typeface="Arial" panose="02080604020202020204" pitchFamily="34" charset="0"/>
                <a:ea typeface="汉仪君黑-55W" panose="00020600040101010101" charset="-122"/>
              </a:endParaRPr>
            </a:p>
          </p:txBody>
        </p:sp>
      </p:grpSp>
      <p:sp>
        <p:nvSpPr>
          <p:cNvPr id="45" name="矩形 3"/>
          <p:cNvSpPr/>
          <p:nvPr/>
        </p:nvSpPr>
        <p:spPr>
          <a:xfrm>
            <a:off x="3201246" y="1744345"/>
            <a:ext cx="8383370" cy="3415030"/>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1600" b="1" dirty="0">
                <a:solidFill>
                  <a:srgbClr val="132A88"/>
                </a:solidFill>
                <a:latin typeface="Arial" panose="02080604020202020204" pitchFamily="34" charset="0"/>
                <a:ea typeface="汉仪君黑-55W" panose="00020600040101010101" charset="-122"/>
              </a:rPr>
              <a:t>规定</a:t>
            </a:r>
            <a:r>
              <a:rPr lang="zh-CN" altLang="en-US" sz="1600" dirty="0">
                <a:latin typeface="Arial" panose="02080604020202020204" pitchFamily="34" charset="0"/>
                <a:ea typeface="汉仪君黑-55W" panose="00020600040101010101" charset="-122"/>
              </a:rPr>
              <a:t>生产经营单位应当建立健全全员安全生产责任制和安全生产规章制度，加大投入保障力度，改善安全生产条件；</a:t>
            </a:r>
            <a:endParaRPr lang="en-US" altLang="zh-CN" sz="1600" dirty="0">
              <a:latin typeface="Arial" panose="02080604020202020204" pitchFamily="34" charset="0"/>
              <a:ea typeface="汉仪君黑-55W" panose="00020600040101010101" charset="-122"/>
            </a:endParaRPr>
          </a:p>
          <a:p>
            <a:pPr marL="285750" indent="-285750">
              <a:lnSpc>
                <a:spcPct val="150000"/>
              </a:lnSpc>
              <a:buFont typeface="Wingdings" panose="05000000000000000000" pitchFamily="2" charset="2"/>
              <a:buChar char="Ø"/>
            </a:pPr>
            <a:r>
              <a:rPr lang="zh-CN" altLang="en-US" sz="1600" b="1" dirty="0">
                <a:solidFill>
                  <a:srgbClr val="132A88"/>
                </a:solidFill>
                <a:latin typeface="Arial" panose="02080604020202020204" pitchFamily="34" charset="0"/>
                <a:ea typeface="汉仪君黑-55W" panose="00020600040101010101" charset="-122"/>
              </a:rPr>
              <a:t>明确</a:t>
            </a:r>
            <a:r>
              <a:rPr lang="zh-CN" altLang="en-US" sz="1600" dirty="0">
                <a:latin typeface="Arial" panose="02080604020202020204" pitchFamily="34" charset="0"/>
                <a:ea typeface="汉仪君黑-55W" panose="00020600040101010101" charset="-122"/>
              </a:rPr>
              <a:t>生产经营单位的主要负责人、分管负责人、技术负责人、安全管理机构及安全生产管理人员、一线岗位从业人员的全链条责任；</a:t>
            </a:r>
            <a:endParaRPr lang="en-US" altLang="zh-CN" sz="1600" dirty="0">
              <a:latin typeface="Arial" panose="02080604020202020204" pitchFamily="34" charset="0"/>
              <a:ea typeface="汉仪君黑-55W" panose="00020600040101010101" charset="-122"/>
            </a:endParaRPr>
          </a:p>
          <a:p>
            <a:pPr marL="285750" indent="-285750">
              <a:lnSpc>
                <a:spcPct val="150000"/>
              </a:lnSpc>
              <a:buFont typeface="Wingdings" panose="05000000000000000000" pitchFamily="2" charset="2"/>
              <a:buChar char="Ø"/>
            </a:pPr>
            <a:r>
              <a:rPr lang="zh-CN" altLang="en-US" sz="1600" b="1" dirty="0">
                <a:solidFill>
                  <a:srgbClr val="132A88"/>
                </a:solidFill>
                <a:latin typeface="Arial" panose="02080604020202020204" pitchFamily="34" charset="0"/>
                <a:ea typeface="汉仪君黑-55W" panose="00020600040101010101" charset="-122"/>
              </a:rPr>
              <a:t>规定</a:t>
            </a:r>
            <a:r>
              <a:rPr lang="zh-CN" altLang="en-US" sz="1600" dirty="0">
                <a:latin typeface="Arial" panose="02080604020202020204" pitchFamily="34" charset="0"/>
                <a:ea typeface="汉仪君黑-55W" panose="00020600040101010101" charset="-122"/>
              </a:rPr>
              <a:t>生产经营单位应当建立安全风险分级管控和隐患排查治理双重预防体系，按安全风险分级采取相应管控措施，明确开展日、周、月定期排查，及时发现并消除事故隐患；</a:t>
            </a:r>
            <a:endParaRPr lang="en-US" altLang="zh-CN" sz="1600" dirty="0">
              <a:latin typeface="Arial" panose="02080604020202020204" pitchFamily="34" charset="0"/>
              <a:ea typeface="汉仪君黑-55W" panose="00020600040101010101" charset="-122"/>
            </a:endParaRPr>
          </a:p>
          <a:p>
            <a:pPr marL="285750" indent="-285750">
              <a:lnSpc>
                <a:spcPct val="150000"/>
              </a:lnSpc>
              <a:buFont typeface="Wingdings" panose="05000000000000000000" pitchFamily="2" charset="2"/>
              <a:buChar char="Ø"/>
            </a:pPr>
            <a:r>
              <a:rPr lang="zh-CN" altLang="en-US" sz="1600" b="1" dirty="0">
                <a:solidFill>
                  <a:srgbClr val="132A88"/>
                </a:solidFill>
                <a:latin typeface="Arial" panose="02080604020202020204" pitchFamily="34" charset="0"/>
                <a:ea typeface="汉仪君黑-55W" panose="00020600040101010101" charset="-122"/>
              </a:rPr>
              <a:t>保障</a:t>
            </a:r>
            <a:r>
              <a:rPr lang="zh-CN" altLang="en-US" sz="1600" dirty="0">
                <a:latin typeface="Arial" panose="02080604020202020204" pitchFamily="34" charset="0"/>
                <a:ea typeface="汉仪君黑-55W" panose="00020600040101010101" charset="-122"/>
              </a:rPr>
              <a:t>从业人员权利，明确生产经营单位从业人员义务；</a:t>
            </a:r>
            <a:endParaRPr lang="en-US" altLang="zh-CN" sz="1600" dirty="0">
              <a:latin typeface="Arial" panose="02080604020202020204" pitchFamily="34" charset="0"/>
              <a:ea typeface="汉仪君黑-55W" panose="00020600040101010101" charset="-122"/>
            </a:endParaRPr>
          </a:p>
          <a:p>
            <a:pPr marL="285750" indent="-285750">
              <a:lnSpc>
                <a:spcPct val="150000"/>
              </a:lnSpc>
              <a:buFont typeface="Wingdings" panose="05000000000000000000" pitchFamily="2" charset="2"/>
              <a:buChar char="Ø"/>
            </a:pPr>
            <a:r>
              <a:rPr lang="zh-CN" altLang="en-US" sz="1600" b="1" dirty="0">
                <a:solidFill>
                  <a:srgbClr val="132A88"/>
                </a:solidFill>
                <a:latin typeface="Arial" panose="02080604020202020204" pitchFamily="34" charset="0"/>
                <a:ea typeface="汉仪君黑-55W" panose="00020600040101010101" charset="-122"/>
              </a:rPr>
              <a:t>强调</a:t>
            </a:r>
            <a:r>
              <a:rPr lang="zh-CN" altLang="en-US" sz="1600" dirty="0">
                <a:latin typeface="Arial" panose="02080604020202020204" pitchFamily="34" charset="0"/>
                <a:ea typeface="汉仪君黑-55W" panose="00020600040101010101" charset="-122"/>
              </a:rPr>
              <a:t>生产经营单位应当保障从业人员依法享有安全生产权利；</a:t>
            </a:r>
            <a:endParaRPr lang="en-US" altLang="zh-CN" sz="1600" dirty="0">
              <a:latin typeface="Arial" panose="02080604020202020204" pitchFamily="34" charset="0"/>
              <a:ea typeface="汉仪君黑-55W" panose="00020600040101010101" charset="-122"/>
            </a:endParaRPr>
          </a:p>
          <a:p>
            <a:pPr marL="285750" indent="-285750">
              <a:lnSpc>
                <a:spcPct val="150000"/>
              </a:lnSpc>
              <a:buFont typeface="Wingdings" panose="05000000000000000000" pitchFamily="2" charset="2"/>
              <a:buChar char="Ø"/>
            </a:pPr>
            <a:r>
              <a:rPr lang="zh-CN" altLang="en-US" sz="1600" b="1" dirty="0">
                <a:solidFill>
                  <a:srgbClr val="132A88"/>
                </a:solidFill>
                <a:latin typeface="Arial" panose="02080604020202020204" pitchFamily="34" charset="0"/>
                <a:ea typeface="汉仪君黑-55W" panose="00020600040101010101" charset="-122"/>
              </a:rPr>
              <a:t>发挥</a:t>
            </a:r>
            <a:r>
              <a:rPr lang="zh-CN" altLang="en-US" sz="1600" dirty="0">
                <a:latin typeface="Arial" panose="02080604020202020204" pitchFamily="34" charset="0"/>
                <a:ea typeface="汉仪君黑-55W" panose="00020600040101010101" charset="-122"/>
              </a:rPr>
              <a:t>安全生产责任保险作用，明确保险机构提供事故预防服务。</a:t>
            </a:r>
            <a:endParaRPr lang="zh-CN" altLang="en-US" sz="1600" dirty="0">
              <a:latin typeface="Arial" panose="02080604020202020204" pitchFamily="34" charset="0"/>
              <a:ea typeface="汉仪君黑-55W" panose="00020600040101010101" charset="-122"/>
            </a:endParaRPr>
          </a:p>
        </p:txBody>
      </p:sp>
      <p:grpSp>
        <p:nvGrpSpPr>
          <p:cNvPr id="10" name="组合 9"/>
          <p:cNvGrpSpPr/>
          <p:nvPr/>
        </p:nvGrpSpPr>
        <p:grpSpPr>
          <a:xfrm>
            <a:off x="1035050" y="660400"/>
            <a:ext cx="10783570" cy="226060"/>
            <a:chOff x="1840" y="1130"/>
            <a:chExt cx="16982" cy="356"/>
          </a:xfrm>
        </p:grpSpPr>
        <p:cxnSp>
          <p:nvCxnSpPr>
            <p:cNvPr id="13"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2"/>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866140" y="1061720"/>
            <a:ext cx="10436860"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625725" y="1131570"/>
            <a:ext cx="7098665" cy="521970"/>
          </a:xfrm>
          <a:prstGeom prst="rect">
            <a:avLst/>
          </a:prstGeom>
          <a:noFill/>
        </p:spPr>
        <p:txBody>
          <a:bodyPr wrap="square" rtlCol="0">
            <a:spAutoFit/>
          </a:bodyPr>
          <a:lstStyle/>
          <a:p>
            <a:r>
              <a:rPr lang="en-US" altLang="zh-CN" sz="2800" dirty="0">
                <a:solidFill>
                  <a:schemeClr val="bg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聚焦源头治理，加强生产经营单位风险防控</a:t>
            </a:r>
            <a:endParaRPr lang="en-US" altLang="zh-CN" sz="2800" dirty="0">
              <a:solidFill>
                <a:schemeClr val="bg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170430"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grpSp>
        <p:nvGrpSpPr>
          <p:cNvPr id="4" name="组合 3"/>
          <p:cNvGrpSpPr/>
          <p:nvPr/>
        </p:nvGrpSpPr>
        <p:grpSpPr>
          <a:xfrm>
            <a:off x="1327454" y="2010540"/>
            <a:ext cx="9666412" cy="3764785"/>
            <a:chOff x="1889976" y="1509719"/>
            <a:chExt cx="9666412" cy="3764785"/>
          </a:xfrm>
        </p:grpSpPr>
        <p:sp>
          <p:nvSpPr>
            <p:cNvPr id="16" name="矩形 48"/>
            <p:cNvSpPr/>
            <p:nvPr/>
          </p:nvSpPr>
          <p:spPr>
            <a:xfrm>
              <a:off x="4141242" y="1509719"/>
              <a:ext cx="7415035" cy="14184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dirty="0">
                  <a:latin typeface="Arial" panose="02080604020202020204" pitchFamily="34" charset="0"/>
                  <a:ea typeface="汉仪君黑-55W" panose="00020600040101010101" charset="-122"/>
                  <a:sym typeface="+mn-ea"/>
                </a:rPr>
                <a:t>要求矿山、金属冶炼、建筑施工、运输单位和危险物品的生产、经营、储存、装卸单位，应当设置安全生产管理机构、配备专职安全生产管理人员，明确专职安全生产管理人员数量要求。（第十八条）</a:t>
              </a:r>
              <a:endParaRPr lang="zh-CN" altLang="en-US" b="1" dirty="0">
                <a:latin typeface="Arial" panose="02080604020202020204" pitchFamily="34" charset="0"/>
                <a:ea typeface="汉仪君黑-55W" panose="00020600040101010101" charset="-122"/>
                <a:sym typeface="+mn-ea"/>
              </a:endParaRPr>
            </a:p>
          </p:txBody>
        </p:sp>
        <p:sp>
          <p:nvSpPr>
            <p:cNvPr id="23" name="矩形 22"/>
            <p:cNvSpPr/>
            <p:nvPr/>
          </p:nvSpPr>
          <p:spPr>
            <a:xfrm>
              <a:off x="1889976" y="2850075"/>
              <a:ext cx="309880" cy="506730"/>
            </a:xfrm>
            <a:prstGeom prst="rect">
              <a:avLst/>
            </a:prstGeom>
          </p:spPr>
          <p:txBody>
            <a:bodyPr wrap="none">
              <a:spAutoFit/>
            </a:bodyPr>
            <a:lstStyle/>
            <a:p>
              <a:pPr algn="ctr">
                <a:lnSpc>
                  <a:spcPct val="150000"/>
                </a:lnSpc>
              </a:pPr>
              <a:endParaRPr lang="zh-CN" altLang="en-US" b="1" dirty="0">
                <a:latin typeface="微软雅黑" panose="020B0503020204020204" pitchFamily="34" charset="-122"/>
                <a:ea typeface="微软雅黑" panose="020B0503020204020204" pitchFamily="34" charset="-122"/>
              </a:endParaRPr>
            </a:p>
          </p:txBody>
        </p:sp>
        <p:sp>
          <p:nvSpPr>
            <p:cNvPr id="25" name="矩形 20"/>
            <p:cNvSpPr/>
            <p:nvPr/>
          </p:nvSpPr>
          <p:spPr>
            <a:xfrm>
              <a:off x="4141353" y="3899923"/>
              <a:ext cx="7415035" cy="1374581"/>
            </a:xfrm>
            <a:prstGeom prst="rect">
              <a:avLst/>
            </a:prstGeom>
            <a:solidFill>
              <a:srgbClr val="2F52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dirty="0">
                  <a:latin typeface="Arial" panose="02080604020202020204" pitchFamily="34" charset="0"/>
                  <a:ea typeface="汉仪君黑-55W" panose="00020600040101010101" charset="-122"/>
                  <a:sym typeface="+mn-ea"/>
                </a:rPr>
                <a:t>聚焦安全生产教育培训，在上位法基础上，对岗前安全生产教育和培训作出要求。（第二十三条）</a:t>
              </a:r>
              <a:endParaRPr lang="zh-CN" altLang="en-US" sz="1600" b="1" dirty="0">
                <a:latin typeface="Arial" panose="02080604020202020204" pitchFamily="34" charset="0"/>
                <a:ea typeface="汉仪君黑-55W" panose="00020600040101010101" charset="-122"/>
                <a:sym typeface="+mn-ea"/>
              </a:endParaRPr>
            </a:p>
          </p:txBody>
        </p:sp>
      </p:grpSp>
      <p:pic>
        <p:nvPicPr>
          <p:cNvPr id="3" name="Picture 2" descr="21"/>
          <p:cNvPicPr>
            <a:picLocks noChangeAspect="true" noChangeArrowheads="true"/>
          </p:cNvPicPr>
          <p:nvPr/>
        </p:nvPicPr>
        <p:blipFill>
          <a:blip r:embed="rId1"/>
          <a:srcRect/>
          <a:stretch>
            <a:fillRect/>
          </a:stretch>
        </p:blipFill>
        <p:spPr bwMode="auto">
          <a:xfrm>
            <a:off x="746124" y="4033454"/>
            <a:ext cx="2459399" cy="1849186"/>
          </a:xfrm>
          <a:prstGeom prst="rect">
            <a:avLst/>
          </a:prstGeom>
          <a:noFill/>
          <a:ln>
            <a:noFill/>
          </a:ln>
        </p:spPr>
      </p:pic>
      <p:pic>
        <p:nvPicPr>
          <p:cNvPr id="5" name="Picture 19" descr="http://www.jitu5.com/uploads/allimg/141009/259858-141009100R169.jpg"/>
          <p:cNvPicPr>
            <a:picLocks noChangeAspect="true" noChangeArrowheads="true"/>
          </p:cNvPicPr>
          <p:nvPr/>
        </p:nvPicPr>
        <p:blipFill rotWithShape="true">
          <a:blip r:embed="rId2" cstate="print">
            <a:duotone>
              <a:schemeClr val="accent5">
                <a:shade val="45000"/>
                <a:satMod val="135000"/>
              </a:schemeClr>
              <a:prstClr val="white"/>
            </a:duotone>
          </a:blip>
          <a:srcRect/>
          <a:stretch>
            <a:fillRect/>
          </a:stretch>
        </p:blipFill>
        <p:spPr bwMode="auto">
          <a:xfrm>
            <a:off x="746311" y="1828644"/>
            <a:ext cx="1470702" cy="1406669"/>
          </a:xfrm>
          <a:prstGeom prst="rect">
            <a:avLst/>
          </a:prstGeom>
          <a:noFill/>
        </p:spPr>
      </p:pic>
      <p:pic>
        <p:nvPicPr>
          <p:cNvPr id="14" name="Picture 17" descr="http://www.jitu5.com/uploads/allimg/141014/259157-1410140I61514.jpg"/>
          <p:cNvPicPr>
            <a:picLocks noChangeAspect="true" noChangeArrowheads="true"/>
          </p:cNvPicPr>
          <p:nvPr/>
        </p:nvPicPr>
        <p:blipFill>
          <a:blip r:embed="rId3"/>
          <a:srcRect l="29955" t="52531" r="54926" b="34145"/>
          <a:stretch>
            <a:fillRect/>
          </a:stretch>
        </p:blipFill>
        <p:spPr bwMode="auto">
          <a:xfrm>
            <a:off x="2216567" y="2190805"/>
            <a:ext cx="1077690" cy="906721"/>
          </a:xfrm>
          <a:prstGeom prst="rect">
            <a:avLst/>
          </a:prstGeom>
          <a:noFill/>
          <a:ln>
            <a:noFill/>
          </a:ln>
        </p:spPr>
      </p:pic>
      <p:sp>
        <p:nvSpPr>
          <p:cNvPr id="6" name="文本框 5"/>
          <p:cNvSpPr txBox="true"/>
          <p:nvPr/>
        </p:nvSpPr>
        <p:spPr>
          <a:xfrm>
            <a:off x="986790" y="3235325"/>
            <a:ext cx="1304290" cy="829945"/>
          </a:xfrm>
          <a:prstGeom prst="rect">
            <a:avLst/>
          </a:prstGeom>
          <a:noFill/>
        </p:spPr>
        <p:txBody>
          <a:bodyPr wrap="square" rtlCol="0">
            <a:spAutoFit/>
          </a:bodyPr>
          <a:p>
            <a:r>
              <a:rPr lang="zh-CN" altLang="en-US" sz="1600" b="1" dirty="0">
                <a:solidFill>
                  <a:schemeClr val="tx1">
                    <a:lumMod val="65000"/>
                    <a:lumOff val="35000"/>
                  </a:schemeClr>
                </a:solidFill>
                <a:latin typeface="Arial" panose="02080604020202020204" pitchFamily="34" charset="0"/>
                <a:ea typeface="汉仪君黑-55W" panose="00020600040101010101" charset="-122"/>
                <a:sym typeface="+mn-ea"/>
              </a:rPr>
              <a:t>安全生产管理机构</a:t>
            </a:r>
            <a:endParaRPr lang="zh-CN" altLang="en-US" sz="1600" b="1" dirty="0">
              <a:solidFill>
                <a:schemeClr val="tx1">
                  <a:lumMod val="65000"/>
                  <a:lumOff val="35000"/>
                </a:schemeClr>
              </a:solidFill>
              <a:latin typeface="Arial" panose="02080604020202020204" pitchFamily="34" charset="0"/>
              <a:ea typeface="汉仪君黑-55W" panose="00020600040101010101" charset="-122"/>
            </a:endParaRPr>
          </a:p>
          <a:p>
            <a:endParaRPr lang="zh-CN" altLang="en-US" sz="1600">
              <a:latin typeface="Arial" panose="02080604020202020204" pitchFamily="34" charset="0"/>
              <a:ea typeface="汉仪君黑-55W" panose="00020600040101010101" charset="-122"/>
            </a:endParaRPr>
          </a:p>
        </p:txBody>
      </p:sp>
      <p:sp>
        <p:nvSpPr>
          <p:cNvPr id="7" name="文本框 6"/>
          <p:cNvSpPr txBox="true"/>
          <p:nvPr/>
        </p:nvSpPr>
        <p:spPr>
          <a:xfrm>
            <a:off x="2379345" y="3381375"/>
            <a:ext cx="915035" cy="337185"/>
          </a:xfrm>
          <a:prstGeom prst="rect">
            <a:avLst/>
          </a:prstGeom>
          <a:noFill/>
        </p:spPr>
        <p:txBody>
          <a:bodyPr wrap="square" rtlCol="0">
            <a:spAutoFit/>
          </a:bodyPr>
          <a:p>
            <a:r>
              <a:rPr lang="zh-CN" altLang="en-US" sz="1600" b="1" dirty="0">
                <a:solidFill>
                  <a:schemeClr val="tx1">
                    <a:lumMod val="65000"/>
                    <a:lumOff val="35000"/>
                  </a:schemeClr>
                </a:solidFill>
                <a:latin typeface="Arial" panose="02080604020202020204" pitchFamily="34" charset="0"/>
                <a:ea typeface="汉仪君黑-55W" panose="00020600040101010101" charset="-122"/>
              </a:rPr>
              <a:t>人员</a:t>
            </a:r>
            <a:endParaRPr lang="zh-CN" altLang="en-US" sz="1600" b="1" dirty="0">
              <a:solidFill>
                <a:schemeClr val="tx1">
                  <a:lumMod val="65000"/>
                  <a:lumOff val="35000"/>
                </a:schemeClr>
              </a:solidFill>
              <a:latin typeface="Arial" panose="02080604020202020204" pitchFamily="34" charset="0"/>
              <a:ea typeface="汉仪君黑-55W" panose="00020600040101010101" charset="-122"/>
            </a:endParaRPr>
          </a:p>
        </p:txBody>
      </p:sp>
      <p:grpSp>
        <p:nvGrpSpPr>
          <p:cNvPr id="10" name="组合 9"/>
          <p:cNvGrpSpPr/>
          <p:nvPr/>
        </p:nvGrpSpPr>
        <p:grpSpPr>
          <a:xfrm>
            <a:off x="1035050" y="660400"/>
            <a:ext cx="10783570" cy="226060"/>
            <a:chOff x="1840" y="1130"/>
            <a:chExt cx="16982" cy="356"/>
          </a:xfrm>
        </p:grpSpPr>
        <p:cxnSp>
          <p:nvCxnSpPr>
            <p:cNvPr id="13"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4"/>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866140" y="1061720"/>
            <a:ext cx="10436860"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625725" y="1131570"/>
            <a:ext cx="7098665" cy="953135"/>
          </a:xfrm>
          <a:prstGeom prst="rect">
            <a:avLst/>
          </a:prstGeom>
          <a:noFill/>
        </p:spPr>
        <p:txBody>
          <a:bodyPr wrap="square" rtlCol="0">
            <a:spAutoFit/>
          </a:bodyPr>
          <a:lstStyle/>
          <a:p>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聚焦源头治理，加强生产经营单位风险防控</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a:p>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170430" cy="398780"/>
          </a:xfrm>
          <a:prstGeom prst="rect">
            <a:avLst/>
          </a:prstGeom>
          <a:noFill/>
        </p:spPr>
        <p:txBody>
          <a:bodyPr wrap="square" rtlCol="0">
            <a:spAutoFit/>
          </a:bodyPr>
          <a:lstStyle/>
          <a:p>
            <a:pPr lvl="0" algn="dist" defTabSz="1219200">
              <a:defRPr/>
            </a:pPr>
            <a:r>
              <a:rPr lang="zh-CN" altLang="zh-CN" sz="2000"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grpSp>
        <p:nvGrpSpPr>
          <p:cNvPr id="4" name="组合 3"/>
          <p:cNvGrpSpPr/>
          <p:nvPr/>
        </p:nvGrpSpPr>
        <p:grpSpPr>
          <a:xfrm>
            <a:off x="1376984" y="2000380"/>
            <a:ext cx="9794240" cy="4060190"/>
            <a:chOff x="1889976" y="1509719"/>
            <a:chExt cx="9794240" cy="4060190"/>
          </a:xfrm>
        </p:grpSpPr>
        <p:sp>
          <p:nvSpPr>
            <p:cNvPr id="14" name="矩形 49"/>
            <p:cNvSpPr/>
            <p:nvPr/>
          </p:nvSpPr>
          <p:spPr>
            <a:xfrm>
              <a:off x="4104221" y="3334709"/>
              <a:ext cx="7579995" cy="97536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50000"/>
                </a:lnSpc>
              </a:pPr>
              <a:r>
                <a:rPr lang="zh-CN" altLang="en-US" sz="1600" b="1" dirty="0">
                  <a:latin typeface="Arial" panose="02080604020202020204" pitchFamily="34" charset="0"/>
                  <a:ea typeface="汉仪君黑-55W" panose="00020600040101010101" charset="-122"/>
                </a:rPr>
                <a:t>生产经营单位应当按照国家和本市规定安全使用建筑物，不得擅自改变建筑主体、承重结构、使用功能，不得擅自增加荷载、增加层数（第二十七条）</a:t>
              </a:r>
              <a:endParaRPr lang="zh-CN" altLang="en-US" sz="1600" b="1" dirty="0">
                <a:latin typeface="Arial" panose="02080604020202020204" pitchFamily="34" charset="0"/>
                <a:ea typeface="汉仪君黑-55W" panose="00020600040101010101" charset="-122"/>
              </a:endParaRPr>
            </a:p>
          </p:txBody>
        </p:sp>
        <p:sp>
          <p:nvSpPr>
            <p:cNvPr id="16" name="矩形 48"/>
            <p:cNvSpPr/>
            <p:nvPr/>
          </p:nvSpPr>
          <p:spPr>
            <a:xfrm>
              <a:off x="4141051" y="1509719"/>
              <a:ext cx="7542530" cy="16960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50000"/>
                </a:lnSpc>
              </a:pPr>
              <a:r>
                <a:rPr lang="zh-CN" altLang="en-US" sz="1600" b="1" dirty="0">
                  <a:latin typeface="Arial" panose="02080604020202020204" pitchFamily="34" charset="0"/>
                  <a:ea typeface="汉仪君黑-55W" panose="00020600040101010101" charset="-122"/>
                </a:rPr>
                <a:t>车站、码头、机场、歌舞厅、影剧院、体育场（馆）、宾馆、饭店、商场、集贸市场、旅游景区、游乐场所、网吧、酒吧等公众聚集的经营场所，以及地下经营场所和室内体验、竞技类新业态，其生产经营单位应当设置安全出口，配备应急广播、应急照明设施、安全监控系统，制定生产安全事故应急救援预案（第二十六条）</a:t>
              </a:r>
              <a:endParaRPr lang="zh-CN" altLang="en-US" sz="1600" b="1" dirty="0">
                <a:latin typeface="Arial" panose="02080604020202020204" pitchFamily="34" charset="0"/>
                <a:ea typeface="汉仪君黑-55W" panose="00020600040101010101" charset="-122"/>
              </a:endParaRPr>
            </a:p>
          </p:txBody>
        </p:sp>
        <p:sp>
          <p:nvSpPr>
            <p:cNvPr id="23" name="矩形 22"/>
            <p:cNvSpPr/>
            <p:nvPr/>
          </p:nvSpPr>
          <p:spPr>
            <a:xfrm>
              <a:off x="1889976" y="2850075"/>
              <a:ext cx="309880" cy="506730"/>
            </a:xfrm>
            <a:prstGeom prst="rect">
              <a:avLst/>
            </a:prstGeom>
          </p:spPr>
          <p:txBody>
            <a:bodyPr wrap="none">
              <a:spAutoFit/>
            </a:bodyPr>
            <a:lstStyle/>
            <a:p>
              <a:pPr algn="ctr">
                <a:lnSpc>
                  <a:spcPct val="150000"/>
                </a:lnSpc>
              </a:pPr>
              <a:endParaRPr lang="zh-CN" altLang="en-US" b="1" dirty="0">
                <a:latin typeface="微软雅黑" panose="020B0503020204020204" pitchFamily="34" charset="-122"/>
                <a:ea typeface="微软雅黑" panose="020B0503020204020204" pitchFamily="34" charset="-122"/>
              </a:endParaRPr>
            </a:p>
          </p:txBody>
        </p:sp>
        <p:sp>
          <p:nvSpPr>
            <p:cNvPr id="25" name="矩形 20"/>
            <p:cNvSpPr/>
            <p:nvPr/>
          </p:nvSpPr>
          <p:spPr>
            <a:xfrm>
              <a:off x="4104856" y="4567244"/>
              <a:ext cx="7578090" cy="100266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sz="1600" b="1" dirty="0">
                  <a:latin typeface="Arial" panose="02080604020202020204" pitchFamily="34" charset="0"/>
                  <a:ea typeface="汉仪君黑-55W" panose="00020600040101010101" charset="-122"/>
                  <a:sym typeface="+mn-ea"/>
                </a:rPr>
                <a:t>针对爆破、吊装、动火、临时用电、危险装置设备试生产、建（构）筑物拆除作业等危险作业，细化现场安全管理措施（第二十九条）</a:t>
              </a:r>
              <a:endParaRPr lang="zh-CN" altLang="en-US" sz="1600" b="1" dirty="0">
                <a:latin typeface="Arial" panose="02080604020202020204" pitchFamily="34" charset="0"/>
                <a:ea typeface="汉仪君黑-55W" panose="00020600040101010101" charset="-122"/>
                <a:sym typeface="+mn-ea"/>
              </a:endParaRPr>
            </a:p>
          </p:txBody>
        </p:sp>
      </p:grpSp>
      <p:pic>
        <p:nvPicPr>
          <p:cNvPr id="22" name="Picture 19" descr="http://www.jitu5.com/uploads/allimg/141009/259858-141009100R169.jpg"/>
          <p:cNvPicPr>
            <a:picLocks noChangeAspect="true" noChangeArrowheads="true"/>
          </p:cNvPicPr>
          <p:nvPr/>
        </p:nvPicPr>
        <p:blipFill rotWithShape="true">
          <a:blip r:embed="rId1" cstate="print">
            <a:duotone>
              <a:schemeClr val="accent5">
                <a:shade val="45000"/>
                <a:satMod val="135000"/>
              </a:schemeClr>
              <a:prstClr val="white"/>
            </a:duotone>
          </a:blip>
          <a:srcRect/>
          <a:stretch>
            <a:fillRect/>
          </a:stretch>
        </p:blipFill>
        <p:spPr bwMode="auto">
          <a:xfrm>
            <a:off x="828819" y="2084992"/>
            <a:ext cx="1840320" cy="1840320"/>
          </a:xfrm>
          <a:prstGeom prst="rect">
            <a:avLst/>
          </a:prstGeom>
          <a:noFill/>
        </p:spPr>
      </p:pic>
      <p:pic>
        <p:nvPicPr>
          <p:cNvPr id="27" name="Picture 13" descr="http://www.jitu5.com/uploads/allimg/130909/259960-130ZZ9355241.jpg"/>
          <p:cNvPicPr>
            <a:picLocks noChangeAspect="true" noChangeArrowheads="true"/>
          </p:cNvPicPr>
          <p:nvPr/>
        </p:nvPicPr>
        <p:blipFill>
          <a:blip r:embed="rId2" cstate="print">
            <a:duotone>
              <a:schemeClr val="accent2">
                <a:shade val="45000"/>
                <a:satMod val="135000"/>
              </a:schemeClr>
              <a:prstClr val="white"/>
            </a:duotone>
          </a:blip>
          <a:srcRect/>
          <a:stretch>
            <a:fillRect/>
          </a:stretch>
        </p:blipFill>
        <p:spPr bwMode="auto">
          <a:xfrm>
            <a:off x="1416603" y="4800669"/>
            <a:ext cx="664667" cy="864096"/>
          </a:xfrm>
          <a:prstGeom prst="rect">
            <a:avLst/>
          </a:prstGeom>
          <a:noFill/>
          <a:ln>
            <a:noFill/>
          </a:ln>
        </p:spPr>
      </p:pic>
      <p:sp>
        <p:nvSpPr>
          <p:cNvPr id="5" name="箭头: 右 4"/>
          <p:cNvSpPr/>
          <p:nvPr/>
        </p:nvSpPr>
        <p:spPr>
          <a:xfrm rot="19519858">
            <a:off x="2729629" y="2711095"/>
            <a:ext cx="881614" cy="336068"/>
          </a:xfrm>
          <a:prstGeom prst="rightArrow">
            <a:avLst/>
          </a:prstGeom>
        </p:spPr>
        <p:style>
          <a:lnRef idx="2">
            <a:schemeClr val="dk1"/>
          </a:lnRef>
          <a:fillRef idx="1">
            <a:schemeClr val="lt1"/>
          </a:fillRef>
          <a:effectRef idx="0">
            <a:schemeClr val="dk1"/>
          </a:effectRef>
          <a:fontRef idx="minor">
            <a:schemeClr val="dk1"/>
          </a:fontRef>
        </p:style>
        <p:txBody>
          <a:bodyPr rtlCol="0" anchor="ctr"/>
          <a:p>
            <a:pPr algn="ctr"/>
            <a:endParaRPr lang="zh-CN" altLang="en-US" dirty="0"/>
          </a:p>
        </p:txBody>
      </p:sp>
      <p:sp>
        <p:nvSpPr>
          <p:cNvPr id="26" name="箭头: 右 25"/>
          <p:cNvSpPr/>
          <p:nvPr/>
        </p:nvSpPr>
        <p:spPr>
          <a:xfrm rot="2002775">
            <a:off x="2706671" y="3634087"/>
            <a:ext cx="883508" cy="336068"/>
          </a:xfrm>
          <a:prstGeom prst="rightArrow">
            <a:avLst/>
          </a:prstGeom>
        </p:spPr>
        <p:style>
          <a:lnRef idx="2">
            <a:schemeClr val="dk1"/>
          </a:lnRef>
          <a:fillRef idx="1">
            <a:schemeClr val="lt1"/>
          </a:fillRef>
          <a:effectRef idx="0">
            <a:schemeClr val="dk1"/>
          </a:effectRef>
          <a:fontRef idx="minor">
            <a:schemeClr val="dk1"/>
          </a:fontRef>
        </p:style>
        <p:txBody>
          <a:bodyPr rtlCol="0" anchor="ctr"/>
          <a:p>
            <a:pPr algn="ctr"/>
            <a:endParaRPr lang="zh-CN" altLang="en-US" dirty="0"/>
          </a:p>
        </p:txBody>
      </p:sp>
      <p:sp>
        <p:nvSpPr>
          <p:cNvPr id="33" name="箭头: 右 32"/>
          <p:cNvSpPr/>
          <p:nvPr/>
        </p:nvSpPr>
        <p:spPr>
          <a:xfrm>
            <a:off x="2816091" y="5328808"/>
            <a:ext cx="664667" cy="336068"/>
          </a:xfrm>
          <a:prstGeom prst="rightArrow">
            <a:avLst/>
          </a:prstGeom>
        </p:spPr>
        <p:style>
          <a:lnRef idx="2">
            <a:schemeClr val="dk1"/>
          </a:lnRef>
          <a:fillRef idx="1">
            <a:schemeClr val="lt1"/>
          </a:fillRef>
          <a:effectRef idx="0">
            <a:schemeClr val="dk1"/>
          </a:effectRef>
          <a:fontRef idx="minor">
            <a:schemeClr val="dk1"/>
          </a:fontRef>
        </p:style>
        <p:txBody>
          <a:bodyPr rtlCol="0" anchor="ctr"/>
          <a:p>
            <a:pPr algn="ctr"/>
            <a:endParaRPr lang="zh-CN" altLang="en-US" dirty="0"/>
          </a:p>
        </p:txBody>
      </p:sp>
      <p:sp>
        <p:nvSpPr>
          <p:cNvPr id="3" name="文本框 2"/>
          <p:cNvSpPr txBox="true"/>
          <p:nvPr/>
        </p:nvSpPr>
        <p:spPr>
          <a:xfrm>
            <a:off x="1109345" y="4013835"/>
            <a:ext cx="1428115" cy="337185"/>
          </a:xfrm>
          <a:prstGeom prst="rect">
            <a:avLst/>
          </a:prstGeom>
          <a:noFill/>
        </p:spPr>
        <p:txBody>
          <a:bodyPr wrap="square" rtlCol="0">
            <a:spAutoFit/>
          </a:bodyPr>
          <a:p>
            <a:r>
              <a:rPr lang="zh-CN" altLang="en-US" sz="1600" b="1" dirty="0">
                <a:solidFill>
                  <a:schemeClr val="tx1">
                    <a:lumMod val="65000"/>
                    <a:lumOff val="35000"/>
                  </a:schemeClr>
                </a:solidFill>
                <a:latin typeface="Arial" panose="02080604020202020204" pitchFamily="34" charset="0"/>
                <a:ea typeface="汉仪君黑-55W" panose="00020600040101010101" charset="-122"/>
              </a:rPr>
              <a:t>生产经营场所</a:t>
            </a:r>
            <a:endParaRPr lang="zh-CN" altLang="en-US" sz="1600" b="1" dirty="0">
              <a:solidFill>
                <a:schemeClr val="tx1">
                  <a:lumMod val="65000"/>
                  <a:lumOff val="35000"/>
                </a:schemeClr>
              </a:solidFill>
              <a:latin typeface="Arial" panose="02080604020202020204" pitchFamily="34" charset="0"/>
              <a:ea typeface="汉仪君黑-55W" panose="00020600040101010101" charset="-122"/>
            </a:endParaRPr>
          </a:p>
        </p:txBody>
      </p:sp>
      <p:sp>
        <p:nvSpPr>
          <p:cNvPr id="6" name="文本框 5"/>
          <p:cNvSpPr txBox="true"/>
          <p:nvPr/>
        </p:nvSpPr>
        <p:spPr>
          <a:xfrm>
            <a:off x="1198245" y="5708015"/>
            <a:ext cx="1348105" cy="860425"/>
          </a:xfrm>
          <a:prstGeom prst="rect">
            <a:avLst/>
          </a:prstGeom>
          <a:noFill/>
        </p:spPr>
        <p:txBody>
          <a:bodyPr wrap="square" rtlCol="0">
            <a:spAutoFit/>
          </a:bodyPr>
          <a:p>
            <a:r>
              <a:rPr lang="zh-CN" altLang="en-US" sz="1600" b="1" dirty="0">
                <a:solidFill>
                  <a:schemeClr val="tx1">
                    <a:lumMod val="65000"/>
                    <a:lumOff val="35000"/>
                  </a:schemeClr>
                </a:solidFill>
                <a:latin typeface="Arial" panose="02080604020202020204" pitchFamily="34" charset="0"/>
                <a:ea typeface="汉仪君黑-55W" panose="00020600040101010101" charset="-122"/>
                <a:sym typeface="+mn-ea"/>
              </a:rPr>
              <a:t>聚焦危险作业过程管理</a:t>
            </a:r>
            <a:endParaRPr lang="zh-CN" altLang="en-US" b="1" dirty="0">
              <a:latin typeface="Arial" panose="02080604020202020204" pitchFamily="34" charset="0"/>
              <a:ea typeface="汉仪君黑-55W" panose="00020600040101010101" charset="-122"/>
            </a:endParaRPr>
          </a:p>
          <a:p>
            <a:endParaRPr lang="zh-CN" altLang="en-US">
              <a:latin typeface="Arial" panose="02080604020202020204" pitchFamily="34" charset="0"/>
              <a:ea typeface="汉仪君黑-55W" panose="00020600040101010101" charset="-122"/>
            </a:endParaRPr>
          </a:p>
        </p:txBody>
      </p:sp>
      <p:grpSp>
        <p:nvGrpSpPr>
          <p:cNvPr id="10" name="组合 9"/>
          <p:cNvGrpSpPr/>
          <p:nvPr/>
        </p:nvGrpSpPr>
        <p:grpSpPr>
          <a:xfrm>
            <a:off x="1035050" y="660400"/>
            <a:ext cx="10783570" cy="226060"/>
            <a:chOff x="1840" y="1130"/>
            <a:chExt cx="16982" cy="356"/>
          </a:xfrm>
        </p:grpSpPr>
        <p:cxnSp>
          <p:nvCxnSpPr>
            <p:cNvPr id="13"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3"/>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580390" y="1061720"/>
            <a:ext cx="11174095"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509520" y="1131570"/>
            <a:ext cx="7525385" cy="521970"/>
          </a:xfrm>
          <a:prstGeom prst="rect">
            <a:avLst/>
          </a:prstGeom>
          <a:noFill/>
        </p:spPr>
        <p:txBody>
          <a:bodyPr wrap="square" rtlCol="0">
            <a:spAutoFit/>
          </a:bodyPr>
          <a:lstStyle/>
          <a:p>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聚焦源头治理，加强生产经营单位风险防控</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247265"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sp>
        <p:nvSpPr>
          <p:cNvPr id="26" name="箭头: 右 25"/>
          <p:cNvSpPr/>
          <p:nvPr/>
        </p:nvSpPr>
        <p:spPr>
          <a:xfrm>
            <a:off x="3026909" y="2838797"/>
            <a:ext cx="691651" cy="37882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3" name="文本框 2"/>
          <p:cNvSpPr txBox="true"/>
          <p:nvPr/>
        </p:nvSpPr>
        <p:spPr>
          <a:xfrm>
            <a:off x="1108710" y="3536676"/>
            <a:ext cx="1918199" cy="645160"/>
          </a:xfrm>
          <a:prstGeom prst="rect">
            <a:avLst/>
          </a:prstGeom>
          <a:noFill/>
        </p:spPr>
        <p:txBody>
          <a:bodyPr wrap="square" rtlCol="0">
            <a:spAutoFit/>
          </a:bodyPr>
          <a:lstStyle/>
          <a:p>
            <a:pPr algn="just"/>
            <a:r>
              <a:rPr lang="zh-CN" altLang="zh-CN" sz="1800" b="1" kern="100" dirty="0">
                <a:solidFill>
                  <a:srgbClr val="000000"/>
                </a:solidFill>
                <a:effectLst/>
                <a:latin typeface="Arial" panose="02080604020202020204" pitchFamily="34" charset="0"/>
                <a:ea typeface="汉仪君黑-55W" panose="00020600040101010101" charset="-122"/>
                <a:cs typeface="Times New Roman" panose="02020603050405020304" charset="0"/>
              </a:rPr>
              <a:t>学校、科研院所、医疗卫生机构等</a:t>
            </a:r>
            <a:endParaRPr lang="zh-CN" altLang="zh-CN" sz="1800" b="1" kern="100" dirty="0">
              <a:solidFill>
                <a:srgbClr val="000000"/>
              </a:solidFill>
              <a:effectLst/>
              <a:latin typeface="Arial" panose="02080604020202020204" pitchFamily="34" charset="0"/>
              <a:ea typeface="汉仪君黑-55W" panose="00020600040101010101" charset="-122"/>
              <a:cs typeface="Times New Roman" panose="02020603050405020304" charset="0"/>
            </a:endParaRPr>
          </a:p>
        </p:txBody>
      </p:sp>
      <p:sp>
        <p:nvSpPr>
          <p:cNvPr id="23" name="矩形: 圆角 22"/>
          <p:cNvSpPr/>
          <p:nvPr/>
        </p:nvSpPr>
        <p:spPr>
          <a:xfrm>
            <a:off x="4042817" y="2450614"/>
            <a:ext cx="5205686" cy="115518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r>
              <a:rPr lang="zh-CN" altLang="en-US" dirty="0">
                <a:latin typeface="Arial" panose="02080604020202020204" pitchFamily="34" charset="0"/>
                <a:ea typeface="汉仪君黑-55W" panose="00020600040101010101" charset="-122"/>
              </a:rPr>
              <a:t>使用危险物品，规定其应当建立健全危险物品安全管理制度，开展安全风险辨识评估，加强安全风险管控和事故隐患排查（第三十条）</a:t>
            </a:r>
            <a:endParaRPr lang="zh-CN" altLang="en-US" dirty="0">
              <a:latin typeface="Arial" panose="02080604020202020204" pitchFamily="34" charset="0"/>
              <a:ea typeface="汉仪君黑-55W" panose="00020600040101010101" charset="-122"/>
            </a:endParaRPr>
          </a:p>
        </p:txBody>
      </p:sp>
      <p:pic>
        <p:nvPicPr>
          <p:cNvPr id="24" name="Picture 2" descr="http://www.jitu5.com/uploads/allimg/141009/259858-141009100R169.jpg"/>
          <p:cNvPicPr>
            <a:picLocks noChangeAspect="true" noChangeArrowheads="true"/>
          </p:cNvPicPr>
          <p:nvPr/>
        </p:nvPicPr>
        <p:blipFill rotWithShape="true">
          <a:blip r:embed="rId1" cstate="print">
            <a:duotone>
              <a:schemeClr val="accent5">
                <a:shade val="45000"/>
                <a:satMod val="135000"/>
              </a:schemeClr>
              <a:prstClr val="white"/>
            </a:duotone>
          </a:blip>
          <a:srcRect l="8696" t="322" r="17391" b="-322"/>
          <a:stretch>
            <a:fillRect/>
          </a:stretch>
        </p:blipFill>
        <p:spPr bwMode="auto">
          <a:xfrm>
            <a:off x="1353269" y="2312540"/>
            <a:ext cx="1224136" cy="1224136"/>
          </a:xfrm>
          <a:prstGeom prst="rect">
            <a:avLst/>
          </a:prstGeom>
          <a:noFill/>
        </p:spPr>
      </p:pic>
      <p:pic>
        <p:nvPicPr>
          <p:cNvPr id="25" name="Picture 2" descr="http://www.jitu5.com/uploads/allimg/141009/259858-141009100R169.jpg"/>
          <p:cNvPicPr>
            <a:picLocks noChangeAspect="true" noChangeArrowheads="true"/>
          </p:cNvPicPr>
          <p:nvPr/>
        </p:nvPicPr>
        <p:blipFill rotWithShape="true">
          <a:blip r:embed="rId2" cstate="print">
            <a:duotone>
              <a:schemeClr val="accent6">
                <a:shade val="45000"/>
                <a:satMod val="135000"/>
              </a:schemeClr>
              <a:prstClr val="white"/>
            </a:duotone>
          </a:blip>
          <a:srcRect l="5415" t="28006" r="9970"/>
          <a:stretch>
            <a:fillRect/>
          </a:stretch>
        </p:blipFill>
        <p:spPr bwMode="auto">
          <a:xfrm>
            <a:off x="1275721" y="4382976"/>
            <a:ext cx="1584176" cy="1036836"/>
          </a:xfrm>
          <a:prstGeom prst="rect">
            <a:avLst/>
          </a:prstGeom>
          <a:noFill/>
        </p:spPr>
      </p:pic>
      <p:sp>
        <p:nvSpPr>
          <p:cNvPr id="8" name="文本框 7"/>
          <p:cNvSpPr txBox="true"/>
          <p:nvPr/>
        </p:nvSpPr>
        <p:spPr>
          <a:xfrm>
            <a:off x="1108710" y="5407143"/>
            <a:ext cx="1918199" cy="368300"/>
          </a:xfrm>
          <a:prstGeom prst="rect">
            <a:avLst/>
          </a:prstGeom>
          <a:noFill/>
        </p:spPr>
        <p:txBody>
          <a:bodyPr wrap="square" rtlCol="0">
            <a:spAutoFit/>
          </a:bodyPr>
          <a:lstStyle/>
          <a:p>
            <a:pPr algn="ctr"/>
            <a:r>
              <a:rPr lang="zh-CN" altLang="en-US" b="1" dirty="0">
                <a:latin typeface="Arial" panose="02080604020202020204" pitchFamily="34" charset="0"/>
                <a:ea typeface="汉仪君黑-55W" panose="00020600040101010101" charset="-122"/>
              </a:rPr>
              <a:t>集团公司</a:t>
            </a:r>
            <a:endParaRPr lang="zh-CN" altLang="en-US" b="1" dirty="0">
              <a:latin typeface="Arial" panose="02080604020202020204" pitchFamily="34" charset="0"/>
              <a:ea typeface="汉仪君黑-55W" panose="00020600040101010101" charset="-122"/>
            </a:endParaRPr>
          </a:p>
        </p:txBody>
      </p:sp>
      <p:sp>
        <p:nvSpPr>
          <p:cNvPr id="27" name="箭头: 右 26"/>
          <p:cNvSpPr/>
          <p:nvPr/>
        </p:nvSpPr>
        <p:spPr>
          <a:xfrm>
            <a:off x="2936489" y="4769031"/>
            <a:ext cx="691651" cy="37882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30" name="矩形: 圆角 29"/>
          <p:cNvSpPr/>
          <p:nvPr/>
        </p:nvSpPr>
        <p:spPr>
          <a:xfrm>
            <a:off x="4043687" y="4561061"/>
            <a:ext cx="5204816" cy="115518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zh-CN" altLang="en-US" dirty="0">
                <a:latin typeface="Arial" panose="02080604020202020204" pitchFamily="34" charset="0"/>
                <a:ea typeface="汉仪君黑-55W" panose="00020600040101010101" charset="-122"/>
              </a:rPr>
              <a:t>安全生产统一管理，明确企业集团总部应当依法加强对下属企业安全生产的指导、考核和奖惩，定期开展监督检查（第三十一条）</a:t>
            </a:r>
            <a:endParaRPr lang="zh-CN" altLang="en-US" dirty="0">
              <a:latin typeface="Arial" panose="02080604020202020204" pitchFamily="34" charset="0"/>
              <a:ea typeface="汉仪君黑-55W" panose="00020600040101010101" charset="-122"/>
            </a:endParaRPr>
          </a:p>
        </p:txBody>
      </p:sp>
      <p:grpSp>
        <p:nvGrpSpPr>
          <p:cNvPr id="10" name="组合 9"/>
          <p:cNvGrpSpPr/>
          <p:nvPr/>
        </p:nvGrpSpPr>
        <p:grpSpPr>
          <a:xfrm>
            <a:off x="1035050" y="660400"/>
            <a:ext cx="10783570" cy="226060"/>
            <a:chOff x="1840" y="1130"/>
            <a:chExt cx="16982" cy="356"/>
          </a:xfrm>
        </p:grpSpPr>
        <p:cxnSp>
          <p:nvCxnSpPr>
            <p:cNvPr id="13"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3"/>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580390" y="1061720"/>
            <a:ext cx="11174095"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509520" y="1131570"/>
            <a:ext cx="7525385" cy="521970"/>
          </a:xfrm>
          <a:prstGeom prst="rect">
            <a:avLst/>
          </a:prstGeom>
          <a:noFill/>
        </p:spPr>
        <p:txBody>
          <a:bodyPr wrap="square" rtlCol="0">
            <a:spAutoFit/>
          </a:bodyPr>
          <a:lstStyle/>
          <a:p>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聚焦源头治理，加强生产经营单位风险防控</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247265"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sp>
        <p:nvSpPr>
          <p:cNvPr id="29" name="文本框 28"/>
          <p:cNvSpPr txBox="true"/>
          <p:nvPr/>
        </p:nvSpPr>
        <p:spPr>
          <a:xfrm>
            <a:off x="1647162" y="6158774"/>
            <a:ext cx="2936059" cy="368300"/>
          </a:xfrm>
          <a:prstGeom prst="rect">
            <a:avLst/>
          </a:prstGeom>
          <a:noFill/>
        </p:spPr>
        <p:txBody>
          <a:bodyPr wrap="square" rtlCol="0">
            <a:spAutoFit/>
          </a:bodyPr>
          <a:lstStyle/>
          <a:p>
            <a:pPr algn="ctr"/>
            <a:r>
              <a:rPr lang="zh-CN" altLang="zh-CN" sz="1800" kern="100" spc="-15" dirty="0">
                <a:solidFill>
                  <a:srgbClr val="000000"/>
                </a:solidFill>
                <a:effectLst/>
                <a:latin typeface="Arial" panose="02080604020202020204" pitchFamily="34" charset="0"/>
                <a:ea typeface="汉仪君黑-55W" panose="00020600040101010101" charset="-122"/>
                <a:cs typeface="Times New Roman" panose="02020603050405020304" charset="0"/>
              </a:rPr>
              <a:t>恶劣气象条件、灾害</a:t>
            </a:r>
            <a:endParaRPr lang="zh-CN" altLang="zh-CN" sz="1800" b="1" kern="100" spc="-15" dirty="0">
              <a:solidFill>
                <a:srgbClr val="000000"/>
              </a:solidFill>
              <a:effectLst/>
              <a:latin typeface="Arial" panose="02080604020202020204" pitchFamily="34" charset="0"/>
              <a:ea typeface="汉仪君黑-55W" panose="00020600040101010101" charset="-122"/>
              <a:cs typeface="Times New Roman" panose="02020603050405020304" charset="0"/>
            </a:endParaRPr>
          </a:p>
        </p:txBody>
      </p:sp>
      <p:grpSp>
        <p:nvGrpSpPr>
          <p:cNvPr id="10" name="组合 9"/>
          <p:cNvGrpSpPr/>
          <p:nvPr/>
        </p:nvGrpSpPr>
        <p:grpSpPr>
          <a:xfrm>
            <a:off x="2072027" y="1744345"/>
            <a:ext cx="7655447" cy="4513161"/>
            <a:chOff x="1262130" y="1828800"/>
            <a:chExt cx="7655447" cy="4513161"/>
          </a:xfrm>
        </p:grpSpPr>
        <p:grpSp>
          <p:nvGrpSpPr>
            <p:cNvPr id="6" name="组合 5"/>
            <p:cNvGrpSpPr/>
            <p:nvPr/>
          </p:nvGrpSpPr>
          <p:grpSpPr>
            <a:xfrm>
              <a:off x="1262130" y="1828800"/>
              <a:ext cx="7655447" cy="3191545"/>
              <a:chOff x="1018290" y="2450614"/>
              <a:chExt cx="8230213" cy="3378193"/>
            </a:xfrm>
          </p:grpSpPr>
          <p:sp>
            <p:nvSpPr>
              <p:cNvPr id="26" name="箭头: 右 25"/>
              <p:cNvSpPr/>
              <p:nvPr/>
            </p:nvSpPr>
            <p:spPr>
              <a:xfrm>
                <a:off x="3026909" y="2838797"/>
                <a:ext cx="691651" cy="37882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3" name="文本框 2"/>
              <p:cNvSpPr txBox="true"/>
              <p:nvPr/>
            </p:nvSpPr>
            <p:spPr>
              <a:xfrm>
                <a:off x="1018290" y="3501561"/>
                <a:ext cx="1918199" cy="389839"/>
              </a:xfrm>
              <a:prstGeom prst="rect">
                <a:avLst/>
              </a:prstGeom>
              <a:noFill/>
            </p:spPr>
            <p:txBody>
              <a:bodyPr wrap="square" rtlCol="0">
                <a:spAutoFit/>
              </a:bodyPr>
              <a:lstStyle/>
              <a:p>
                <a:pPr algn="ctr"/>
                <a:r>
                  <a:rPr lang="zh-CN" altLang="en-US" sz="1800" kern="100" dirty="0">
                    <a:solidFill>
                      <a:srgbClr val="000000"/>
                    </a:solidFill>
                    <a:effectLst/>
                    <a:latin typeface="Arial" panose="02080604020202020204" pitchFamily="34" charset="0"/>
                    <a:ea typeface="汉仪君黑-55W" panose="00020600040101010101" charset="-122"/>
                    <a:cs typeface="Times New Roman" panose="02020603050405020304" charset="0"/>
                  </a:rPr>
                  <a:t>物业服务企业</a:t>
                </a:r>
                <a:endParaRPr lang="zh-CN" altLang="en-US" sz="1800" b="1" kern="100" dirty="0">
                  <a:solidFill>
                    <a:srgbClr val="000000"/>
                  </a:solidFill>
                  <a:effectLst/>
                  <a:latin typeface="Arial" panose="02080604020202020204" pitchFamily="34" charset="0"/>
                  <a:ea typeface="汉仪君黑-55W" panose="00020600040101010101" charset="-122"/>
                  <a:cs typeface="Times New Roman" panose="02020603050405020304" charset="0"/>
                </a:endParaRPr>
              </a:p>
            </p:txBody>
          </p:sp>
          <p:sp>
            <p:nvSpPr>
              <p:cNvPr id="23" name="矩形: 圆角 22"/>
              <p:cNvSpPr/>
              <p:nvPr/>
            </p:nvSpPr>
            <p:spPr>
              <a:xfrm>
                <a:off x="3930468" y="2535806"/>
                <a:ext cx="5205686" cy="1155188"/>
              </a:xfrm>
              <a:prstGeom prst="roundRect">
                <a:avLst/>
              </a:prstGeom>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r>
                  <a:rPr lang="zh-CN" altLang="en-US" dirty="0">
                    <a:latin typeface="Arial" panose="02080604020202020204" pitchFamily="34" charset="0"/>
                    <a:ea typeface="汉仪君黑-55W" panose="00020600040101010101" charset="-122"/>
                  </a:rPr>
                  <a:t>事故隐患排查，明确物业对重点部位、重要设施检查以及装饰装修区域巡查和重大事故隐患报告职责（第三十三条）</a:t>
                </a:r>
                <a:endParaRPr lang="zh-CN" altLang="en-US" dirty="0">
                  <a:latin typeface="Arial" panose="02080604020202020204" pitchFamily="34" charset="0"/>
                  <a:ea typeface="汉仪君黑-55W" panose="00020600040101010101" charset="-122"/>
                </a:endParaRPr>
              </a:p>
            </p:txBody>
          </p:sp>
          <p:sp>
            <p:nvSpPr>
              <p:cNvPr id="8" name="文本框 7"/>
              <p:cNvSpPr txBox="true"/>
              <p:nvPr/>
            </p:nvSpPr>
            <p:spPr>
              <a:xfrm>
                <a:off x="1108710" y="5436585"/>
                <a:ext cx="1918199" cy="392222"/>
              </a:xfrm>
              <a:prstGeom prst="rect">
                <a:avLst/>
              </a:prstGeom>
              <a:noFill/>
            </p:spPr>
            <p:txBody>
              <a:bodyPr wrap="square" rtlCol="0">
                <a:spAutoFit/>
              </a:bodyPr>
              <a:lstStyle/>
              <a:p>
                <a:pPr algn="ctr"/>
                <a:r>
                  <a:rPr lang="zh-CN" altLang="zh-CN" sz="1800" kern="100" spc="-15" dirty="0">
                    <a:solidFill>
                      <a:srgbClr val="000000"/>
                    </a:solidFill>
                    <a:effectLst/>
                    <a:latin typeface="Arial" panose="02080604020202020204" pitchFamily="34" charset="0"/>
                    <a:ea typeface="汉仪君黑-55W" panose="00020600040101010101" charset="-122"/>
                    <a:cs typeface="Times New Roman" panose="02020603050405020304" charset="0"/>
                  </a:rPr>
                  <a:t>城市</a:t>
                </a:r>
                <a:endParaRPr lang="zh-CN" altLang="zh-CN" sz="1800" b="1" kern="100" spc="-15" dirty="0">
                  <a:solidFill>
                    <a:srgbClr val="000000"/>
                  </a:solidFill>
                  <a:effectLst/>
                  <a:latin typeface="Arial" panose="02080604020202020204" pitchFamily="34" charset="0"/>
                  <a:ea typeface="汉仪君黑-55W" panose="00020600040101010101" charset="-122"/>
                  <a:cs typeface="Times New Roman" panose="02020603050405020304" charset="0"/>
                </a:endParaRPr>
              </a:p>
            </p:txBody>
          </p:sp>
          <p:sp>
            <p:nvSpPr>
              <p:cNvPr id="27" name="箭头: 右 26"/>
              <p:cNvSpPr/>
              <p:nvPr/>
            </p:nvSpPr>
            <p:spPr>
              <a:xfrm>
                <a:off x="2936489" y="4769031"/>
                <a:ext cx="691651" cy="37882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30" name="矩形: 圆角 29"/>
              <p:cNvSpPr/>
              <p:nvPr/>
            </p:nvSpPr>
            <p:spPr>
              <a:xfrm>
                <a:off x="4043687" y="4466063"/>
                <a:ext cx="5204816" cy="1155188"/>
              </a:xfrm>
              <a:prstGeom prst="roundRect">
                <a:avLst/>
              </a:prstGeom>
              <a:solidFill>
                <a:schemeClr val="accent5"/>
              </a:solidFill>
              <a:ln>
                <a:solidFill>
                  <a:schemeClr val="accent5"/>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zh-CN" altLang="en-US" dirty="0">
                    <a:latin typeface="Arial" panose="02080604020202020204" pitchFamily="34" charset="0"/>
                    <a:ea typeface="汉仪君黑-55W" panose="00020600040101010101" charset="-122"/>
                  </a:rPr>
                  <a:t>运行安全风险管理，明确编制国土空间、应急管理、防灾减灾等规划时，应当综合考虑城市运行安全保障（第三十四条）</a:t>
                </a:r>
                <a:endParaRPr lang="zh-CN" altLang="en-US" dirty="0">
                  <a:latin typeface="Arial" panose="02080604020202020204" pitchFamily="34" charset="0"/>
                  <a:ea typeface="汉仪君黑-55W" panose="00020600040101010101" charset="-122"/>
                </a:endParaRPr>
              </a:p>
            </p:txBody>
          </p:sp>
          <p:pic>
            <p:nvPicPr>
              <p:cNvPr id="17" name="Picture 2" descr="http://www.jitu5.com/uploads/allimg/141009/259858-141009100R169.jpg"/>
              <p:cNvPicPr>
                <a:picLocks noChangeAspect="true" noChangeArrowheads="true"/>
              </p:cNvPicPr>
              <p:nvPr/>
            </p:nvPicPr>
            <p:blipFill rotWithShape="true">
              <a:blip r:embed="rId1" cstate="print">
                <a:duotone>
                  <a:schemeClr val="accent5">
                    <a:shade val="45000"/>
                    <a:satMod val="135000"/>
                  </a:schemeClr>
                  <a:prstClr val="white"/>
                </a:duotone>
              </a:blip>
              <a:srcRect l="5415" t="28006" r="9970"/>
              <a:stretch>
                <a:fillRect/>
              </a:stretch>
            </p:blipFill>
            <p:spPr bwMode="auto">
              <a:xfrm>
                <a:off x="1172077" y="2450614"/>
                <a:ext cx="1530575" cy="1001754"/>
              </a:xfrm>
              <a:prstGeom prst="rect">
                <a:avLst/>
              </a:prstGeom>
              <a:noFill/>
            </p:spPr>
          </p:pic>
        </p:grpSp>
        <p:pic>
          <p:nvPicPr>
            <p:cNvPr id="9" name="图片 8"/>
            <p:cNvPicPr>
              <a:picLocks noChangeAspect="true"/>
            </p:cNvPicPr>
            <p:nvPr/>
          </p:nvPicPr>
          <p:blipFill>
            <a:blip r:embed="rId2" cstate="print">
              <a:extLst>
                <a:ext uri="{28A0092B-C50C-407E-A947-70E740481C1C}">
                  <a14:useLocalDpi xmlns:a14="http://schemas.microsoft.com/office/drawing/2010/main" val="false"/>
                </a:ext>
              </a:extLst>
            </a:blip>
            <a:stretch>
              <a:fillRect/>
            </a:stretch>
          </p:blipFill>
          <p:spPr>
            <a:xfrm>
              <a:off x="1736642" y="5173025"/>
              <a:ext cx="1003423" cy="970869"/>
            </a:xfrm>
            <a:prstGeom prst="rect">
              <a:avLst/>
            </a:prstGeom>
          </p:spPr>
        </p:pic>
        <p:sp>
          <p:nvSpPr>
            <p:cNvPr id="31" name="箭头: 右 30"/>
            <p:cNvSpPr/>
            <p:nvPr/>
          </p:nvSpPr>
          <p:spPr>
            <a:xfrm>
              <a:off x="3042986" y="5498310"/>
              <a:ext cx="730338" cy="35789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32" name="矩形: 圆角 31"/>
            <p:cNvSpPr/>
            <p:nvPr/>
          </p:nvSpPr>
          <p:spPr>
            <a:xfrm>
              <a:off x="4076245" y="5250598"/>
              <a:ext cx="4841332" cy="1091363"/>
            </a:xfrm>
            <a:prstGeom prst="roundRect">
              <a:avLst/>
            </a:prstGeom>
            <a:solidFill>
              <a:schemeClr val="accent5"/>
            </a:solidFill>
            <a:ln>
              <a:solidFill>
                <a:schemeClr val="accent5"/>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zh-CN" altLang="en-US" dirty="0">
                  <a:latin typeface="Arial" panose="02080604020202020204" pitchFamily="34" charset="0"/>
                  <a:ea typeface="汉仪君黑-55W" panose="00020600040101010101" charset="-122"/>
                </a:rPr>
                <a:t>可能危及生产、施工、经营场所或者人员人身安全的，生产经营单位停止作业并采取应急处置措施（第三十五条）</a:t>
              </a:r>
              <a:endParaRPr lang="zh-CN" altLang="en-US" dirty="0">
                <a:latin typeface="Arial" panose="02080604020202020204" pitchFamily="34" charset="0"/>
                <a:ea typeface="汉仪君黑-55W" panose="00020600040101010101" charset="-122"/>
              </a:endParaRPr>
            </a:p>
          </p:txBody>
        </p:sp>
      </p:grpSp>
      <p:pic>
        <p:nvPicPr>
          <p:cNvPr id="33" name="Picture 2" descr="http://www.jitu5.com/uploads/allimg/140327/259513-14032G6424674.jpg"/>
          <p:cNvPicPr>
            <a:picLocks noChangeAspect="true" noChangeArrowheads="true"/>
          </p:cNvPicPr>
          <p:nvPr/>
        </p:nvPicPr>
        <p:blipFill rotWithShape="true">
          <a:blip r:embed="rId3" cstate="print">
            <a:duotone>
              <a:schemeClr val="accent1">
                <a:shade val="45000"/>
                <a:satMod val="135000"/>
              </a:schemeClr>
              <a:prstClr val="white"/>
            </a:duotone>
          </a:blip>
          <a:srcRect r="-355"/>
          <a:stretch>
            <a:fillRect/>
          </a:stretch>
        </p:blipFill>
        <p:spPr bwMode="auto">
          <a:xfrm>
            <a:off x="2319903" y="3222204"/>
            <a:ext cx="1456694" cy="1304723"/>
          </a:xfrm>
          <a:prstGeom prst="rect">
            <a:avLst/>
          </a:prstGeom>
          <a:noFill/>
        </p:spPr>
      </p:pic>
      <p:grpSp>
        <p:nvGrpSpPr>
          <p:cNvPr id="4" name="组合 3"/>
          <p:cNvGrpSpPr/>
          <p:nvPr/>
        </p:nvGrpSpPr>
        <p:grpSpPr>
          <a:xfrm>
            <a:off x="1035050" y="660400"/>
            <a:ext cx="10783570" cy="226060"/>
            <a:chOff x="1840" y="1130"/>
            <a:chExt cx="16982" cy="356"/>
          </a:xfrm>
        </p:grpSpPr>
        <p:cxnSp>
          <p:nvCxnSpPr>
            <p:cNvPr id="13"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4"/>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704215" y="1061720"/>
            <a:ext cx="10841355"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1408430" y="1129030"/>
            <a:ext cx="10346690" cy="521970"/>
          </a:xfrm>
          <a:prstGeom prst="rect">
            <a:avLst/>
          </a:prstGeom>
          <a:noFill/>
        </p:spPr>
        <p:txBody>
          <a:bodyPr wrap="square" rtlCol="0">
            <a:spAutoFit/>
          </a:bodyPr>
          <a:lstStyle/>
          <a:p>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落实政府依法监督检查职责，防止监管缺位、避免重复检查</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203450"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grpSp>
        <p:nvGrpSpPr>
          <p:cNvPr id="4" name="组合 3"/>
          <p:cNvGrpSpPr/>
          <p:nvPr/>
        </p:nvGrpSpPr>
        <p:grpSpPr>
          <a:xfrm>
            <a:off x="704215" y="2970890"/>
            <a:ext cx="3265091" cy="3200040"/>
            <a:chOff x="316744" y="1914480"/>
            <a:chExt cx="3265091" cy="3200040"/>
          </a:xfrm>
        </p:grpSpPr>
        <p:sp>
          <p:nvSpPr>
            <p:cNvPr id="13" name="六边形 1"/>
            <p:cNvSpPr/>
            <p:nvPr/>
          </p:nvSpPr>
          <p:spPr>
            <a:xfrm>
              <a:off x="316744" y="2777436"/>
              <a:ext cx="1784414" cy="1538288"/>
            </a:xfrm>
            <a:prstGeom prst="hexagon">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
            <p:cNvSpPr/>
            <p:nvPr/>
          </p:nvSpPr>
          <p:spPr>
            <a:xfrm>
              <a:off x="506008" y="2947569"/>
              <a:ext cx="1405890" cy="1198880"/>
            </a:xfrm>
            <a:prstGeom prst="rect">
              <a:avLst/>
            </a:prstGeom>
          </p:spPr>
          <p:txBody>
            <a:bodyPr wrap="none">
              <a:spAutoFit/>
            </a:bodyPr>
            <a:lstStyle/>
            <a:p>
              <a:pPr algn="just">
                <a:lnSpc>
                  <a:spcPct val="150000"/>
                </a:lnSpc>
              </a:pPr>
              <a:r>
                <a:rPr lang="zh-CN" altLang="en-US" sz="1600" b="1" dirty="0">
                  <a:latin typeface="Arial" panose="02080604020202020204" pitchFamily="34" charset="0"/>
                  <a:ea typeface="汉仪君黑-55W" panose="00020600040101010101" charset="-122"/>
                </a:rPr>
                <a:t>负有安全生产</a:t>
              </a:r>
              <a:endParaRPr lang="en-US" altLang="zh-CN" sz="1600" b="1" dirty="0">
                <a:latin typeface="Arial" panose="02080604020202020204" pitchFamily="34" charset="0"/>
                <a:ea typeface="汉仪君黑-55W" panose="00020600040101010101" charset="-122"/>
              </a:endParaRPr>
            </a:p>
            <a:p>
              <a:pPr algn="just">
                <a:lnSpc>
                  <a:spcPct val="150000"/>
                </a:lnSpc>
              </a:pPr>
              <a:r>
                <a:rPr lang="zh-CN" altLang="en-US" sz="1600" b="1" dirty="0">
                  <a:latin typeface="Arial" panose="02080604020202020204" pitchFamily="34" charset="0"/>
                  <a:ea typeface="汉仪君黑-55W" panose="00020600040101010101" charset="-122"/>
                </a:rPr>
                <a:t>监督管理职责</a:t>
              </a:r>
              <a:endParaRPr lang="en-US" altLang="zh-CN" sz="1600" b="1" dirty="0">
                <a:latin typeface="Arial" panose="02080604020202020204" pitchFamily="34" charset="0"/>
                <a:ea typeface="汉仪君黑-55W" panose="00020600040101010101" charset="-122"/>
              </a:endParaRPr>
            </a:p>
            <a:p>
              <a:pPr algn="just">
                <a:lnSpc>
                  <a:spcPct val="150000"/>
                </a:lnSpc>
              </a:pPr>
              <a:r>
                <a:rPr lang="zh-CN" altLang="en-US" sz="1600" b="1" dirty="0">
                  <a:latin typeface="Arial" panose="02080604020202020204" pitchFamily="34" charset="0"/>
                  <a:ea typeface="汉仪君黑-55W" panose="00020600040101010101" charset="-122"/>
                </a:rPr>
                <a:t>的部门</a:t>
              </a:r>
              <a:endParaRPr lang="zh-CN" altLang="en-US" sz="1600" b="1" dirty="0">
                <a:latin typeface="Arial" panose="02080604020202020204" pitchFamily="34" charset="0"/>
                <a:ea typeface="汉仪君黑-55W" panose="00020600040101010101" charset="-122"/>
              </a:endParaRPr>
            </a:p>
          </p:txBody>
        </p:sp>
        <p:grpSp>
          <p:nvGrpSpPr>
            <p:cNvPr id="16" name="组合 14"/>
            <p:cNvGrpSpPr/>
            <p:nvPr/>
          </p:nvGrpSpPr>
          <p:grpSpPr>
            <a:xfrm>
              <a:off x="1797421" y="1914480"/>
              <a:ext cx="1784414" cy="1538288"/>
              <a:chOff x="-1114425" y="1254125"/>
              <a:chExt cx="1784414" cy="1538288"/>
            </a:xfrm>
            <a:solidFill>
              <a:schemeClr val="bg1"/>
            </a:solidFill>
          </p:grpSpPr>
          <p:sp>
            <p:nvSpPr>
              <p:cNvPr id="17" name="六边形 16"/>
              <p:cNvSpPr/>
              <p:nvPr/>
            </p:nvSpPr>
            <p:spPr>
              <a:xfrm>
                <a:off x="-1114425" y="1254125"/>
                <a:ext cx="1784414" cy="1538288"/>
              </a:xfrm>
              <a:prstGeom prst="hexagon">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矩形 17"/>
              <p:cNvSpPr/>
              <p:nvPr/>
            </p:nvSpPr>
            <p:spPr>
              <a:xfrm>
                <a:off x="-899795" y="1761490"/>
                <a:ext cx="1435735" cy="460375"/>
              </a:xfrm>
              <a:prstGeom prst="rect">
                <a:avLst/>
              </a:prstGeom>
              <a:grpFill/>
              <a:ln>
                <a:noFill/>
              </a:ln>
            </p:spPr>
            <p:txBody>
              <a:bodyPr wrap="square">
                <a:spAutoFit/>
              </a:bodyPr>
              <a:lstStyle/>
              <a:p>
                <a:pPr algn="ctr">
                  <a:lnSpc>
                    <a:spcPct val="150000"/>
                  </a:lnSpc>
                </a:pPr>
                <a:r>
                  <a:rPr lang="zh-CN" altLang="en-US" sz="1600" b="1" dirty="0">
                    <a:latin typeface="Arial" panose="02080604020202020204" pitchFamily="34" charset="0"/>
                    <a:ea typeface="汉仪君黑-55W" panose="00020600040101010101" charset="-122"/>
                  </a:rPr>
                  <a:t>乡镇人民政府</a:t>
                </a:r>
                <a:endParaRPr lang="en-US" altLang="zh-CN" sz="1600" b="1" dirty="0">
                  <a:latin typeface="Arial" panose="02080604020202020204" pitchFamily="34" charset="0"/>
                  <a:ea typeface="汉仪君黑-55W" panose="00020600040101010101" charset="-122"/>
                </a:endParaRPr>
              </a:p>
            </p:txBody>
          </p:sp>
        </p:grpSp>
        <p:sp>
          <p:nvSpPr>
            <p:cNvPr id="21" name="六边形 19"/>
            <p:cNvSpPr/>
            <p:nvPr/>
          </p:nvSpPr>
          <p:spPr>
            <a:xfrm>
              <a:off x="1797421" y="3576232"/>
              <a:ext cx="1784414" cy="1538288"/>
            </a:xfrm>
            <a:prstGeom prst="hexagon">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2"/>
            <p:cNvSpPr/>
            <p:nvPr/>
          </p:nvSpPr>
          <p:spPr>
            <a:xfrm>
              <a:off x="2100882" y="4115325"/>
              <a:ext cx="1202055" cy="460375"/>
            </a:xfrm>
            <a:prstGeom prst="rect">
              <a:avLst/>
            </a:prstGeom>
          </p:spPr>
          <p:txBody>
            <a:bodyPr wrap="none">
              <a:spAutoFit/>
            </a:bodyPr>
            <a:lstStyle/>
            <a:p>
              <a:pPr algn="ctr">
                <a:lnSpc>
                  <a:spcPct val="150000"/>
                </a:lnSpc>
              </a:pPr>
              <a:r>
                <a:rPr lang="zh-CN" altLang="en-US" sz="1600" b="1" dirty="0">
                  <a:latin typeface="Arial" panose="02080604020202020204" pitchFamily="34" charset="0"/>
                  <a:ea typeface="汉仪君黑-55W" panose="00020600040101010101" charset="-122"/>
                </a:rPr>
                <a:t>街道办事处</a:t>
              </a:r>
              <a:endParaRPr lang="zh-CN" altLang="en-US" sz="1600" b="1" dirty="0">
                <a:latin typeface="Arial" panose="02080604020202020204" pitchFamily="34" charset="0"/>
                <a:ea typeface="汉仪君黑-55W" panose="00020600040101010101" charset="-122"/>
              </a:endParaRPr>
            </a:p>
          </p:txBody>
        </p:sp>
      </p:grpSp>
      <p:sp>
        <p:nvSpPr>
          <p:cNvPr id="5" name="箭头: 右 4"/>
          <p:cNvSpPr/>
          <p:nvPr/>
        </p:nvSpPr>
        <p:spPr>
          <a:xfrm>
            <a:off x="3835225" y="3768843"/>
            <a:ext cx="3228766" cy="1287257"/>
          </a:xfrm>
          <a:prstGeom prst="rightArrow">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b="1" dirty="0">
                <a:latin typeface="Arial" panose="02080604020202020204" pitchFamily="34" charset="0"/>
                <a:ea typeface="汉仪君黑-55W" panose="00020600040101010101" charset="-122"/>
              </a:rPr>
              <a:t>按照分类分级监督管理的要求和监督管理权限</a:t>
            </a:r>
            <a:endParaRPr lang="zh-CN" altLang="en-US" b="1" dirty="0">
              <a:latin typeface="Arial" panose="02080604020202020204" pitchFamily="34" charset="0"/>
              <a:ea typeface="汉仪君黑-55W" panose="00020600040101010101" charset="-122"/>
            </a:endParaRPr>
          </a:p>
        </p:txBody>
      </p:sp>
      <p:sp>
        <p:nvSpPr>
          <p:cNvPr id="6" name="矩形: 圆角 5"/>
          <p:cNvSpPr/>
          <p:nvPr/>
        </p:nvSpPr>
        <p:spPr>
          <a:xfrm>
            <a:off x="7063991" y="3471787"/>
            <a:ext cx="4009293" cy="1859849"/>
          </a:xfrm>
          <a:prstGeom prst="roundRect">
            <a:avLst/>
          </a:prstGeom>
          <a:solidFill>
            <a:schemeClr val="accent1">
              <a:lumMod val="50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a:r>
              <a:rPr lang="zh-CN" altLang="zh-CN" sz="1800" kern="100" dirty="0">
                <a:solidFill>
                  <a:schemeClr val="bg1"/>
                </a:solidFill>
                <a:effectLst/>
                <a:latin typeface="Arial" panose="02080604020202020204" pitchFamily="34" charset="0"/>
                <a:ea typeface="汉仪君黑-55W" panose="00020600040101010101" charset="-122"/>
                <a:cs typeface="Times New Roman" panose="02020603050405020304" charset="0"/>
              </a:rPr>
              <a:t>按照年度监督检查计划进行监督检查。安全生产委员会加强对年度监督检查计划进行统筹协调（第四十三条）</a:t>
            </a:r>
            <a:endParaRPr lang="zh-CN" altLang="en-US" dirty="0">
              <a:solidFill>
                <a:schemeClr val="bg1"/>
              </a:solidFill>
              <a:latin typeface="Arial" panose="02080604020202020204" pitchFamily="34" charset="0"/>
              <a:ea typeface="汉仪君黑-55W" panose="00020600040101010101" charset="-122"/>
            </a:endParaRPr>
          </a:p>
        </p:txBody>
      </p:sp>
      <p:sp>
        <p:nvSpPr>
          <p:cNvPr id="7" name="矩形: 圆角 6"/>
          <p:cNvSpPr/>
          <p:nvPr/>
        </p:nvSpPr>
        <p:spPr>
          <a:xfrm>
            <a:off x="931662" y="2019345"/>
            <a:ext cx="3384634" cy="76607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zh-CN" sz="1800" kern="100" dirty="0">
                <a:solidFill>
                  <a:schemeClr val="bg1"/>
                </a:solidFill>
                <a:effectLst/>
                <a:latin typeface="Arial" panose="02080604020202020204" pitchFamily="34" charset="0"/>
                <a:ea typeface="汉仪君黑-55W" panose="00020600040101010101" charset="-122"/>
                <a:cs typeface="Times New Roman" panose="02020603050405020304" charset="0"/>
              </a:rPr>
              <a:t>市、区县（自治县）人民政府组织有关部门按照职责分工</a:t>
            </a:r>
            <a:endParaRPr lang="zh-CN" altLang="zh-CN" sz="1800" kern="100" dirty="0">
              <a:solidFill>
                <a:schemeClr val="bg1"/>
              </a:solidFill>
              <a:effectLst/>
              <a:latin typeface="Arial" panose="02080604020202020204" pitchFamily="34" charset="0"/>
              <a:ea typeface="汉仪君黑-55W" panose="00020600040101010101" charset="-122"/>
              <a:cs typeface="Times New Roman" panose="02020603050405020304" charset="0"/>
            </a:endParaRPr>
          </a:p>
        </p:txBody>
      </p:sp>
      <p:sp>
        <p:nvSpPr>
          <p:cNvPr id="8" name="箭头: 右 7"/>
          <p:cNvSpPr/>
          <p:nvPr/>
        </p:nvSpPr>
        <p:spPr>
          <a:xfrm>
            <a:off x="4431323" y="2124505"/>
            <a:ext cx="1125415" cy="591820"/>
          </a:xfrm>
          <a:prstGeom prst="rightArrow">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b="1" dirty="0"/>
          </a:p>
        </p:txBody>
      </p:sp>
      <p:sp>
        <p:nvSpPr>
          <p:cNvPr id="9" name="矩形: 圆角 8"/>
          <p:cNvSpPr/>
          <p:nvPr/>
        </p:nvSpPr>
        <p:spPr>
          <a:xfrm>
            <a:off x="5637124" y="2019345"/>
            <a:ext cx="4481565" cy="685363"/>
          </a:xfrm>
          <a:prstGeom prst="roundRect">
            <a:avLst/>
          </a:prstGeom>
          <a:solidFill>
            <a:schemeClr val="accent1">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zh-CN" altLang="en-US" dirty="0">
                <a:latin typeface="Arial" panose="02080604020202020204" pitchFamily="34" charset="0"/>
                <a:ea typeface="汉仪君黑-55W" panose="00020600040101010101" charset="-122"/>
              </a:rPr>
              <a:t>对容易发生重大生产安全事故的生产经营单位组织开展安全生产检查（第四十二条）</a:t>
            </a:r>
            <a:endParaRPr lang="zh-CN" altLang="en-US" dirty="0">
              <a:latin typeface="Arial" panose="02080604020202020204" pitchFamily="34" charset="0"/>
              <a:ea typeface="汉仪君黑-55W" panose="00020600040101010101" charset="-122"/>
            </a:endParaRPr>
          </a:p>
        </p:txBody>
      </p:sp>
      <p:grpSp>
        <p:nvGrpSpPr>
          <p:cNvPr id="3" name="组合 2"/>
          <p:cNvGrpSpPr/>
          <p:nvPr/>
        </p:nvGrpSpPr>
        <p:grpSpPr>
          <a:xfrm>
            <a:off x="1035050" y="660400"/>
            <a:ext cx="10783570" cy="226060"/>
            <a:chOff x="1840" y="1130"/>
            <a:chExt cx="16982" cy="356"/>
          </a:xfrm>
        </p:grpSpPr>
        <p:cxnSp>
          <p:nvCxnSpPr>
            <p:cNvPr id="10"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823595" y="1061720"/>
            <a:ext cx="10558145"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495550" y="1143635"/>
            <a:ext cx="7822565" cy="521970"/>
          </a:xfrm>
          <a:prstGeom prst="rect">
            <a:avLst/>
          </a:prstGeom>
          <a:noFill/>
        </p:spPr>
        <p:txBody>
          <a:bodyPr wrap="square" rtlCol="0">
            <a:spAutoFit/>
          </a:bodyPr>
          <a:lstStyle/>
          <a:p>
            <a:r>
              <a:rPr lang="en-US" altLang="zh-CN" sz="2800" dirty="0">
                <a:solidFill>
                  <a:schemeClr val="bg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落实安全发展的理念，强化安全生产风险监管</a:t>
            </a:r>
            <a:endParaRPr lang="en-US" altLang="zh-CN" sz="2800" dirty="0">
              <a:solidFill>
                <a:schemeClr val="bg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171700"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sp>
        <p:nvSpPr>
          <p:cNvPr id="4" name="椭圆 3"/>
          <p:cNvSpPr/>
          <p:nvPr/>
        </p:nvSpPr>
        <p:spPr>
          <a:xfrm>
            <a:off x="4429984" y="2995811"/>
            <a:ext cx="2361362" cy="2260880"/>
          </a:xfrm>
          <a:prstGeom prst="ellipse">
            <a:avLst/>
          </a:prstGeom>
          <a:solidFill>
            <a:srgbClr val="3A5E86"/>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dirty="0">
                <a:latin typeface="Arial" panose="02080604020202020204" pitchFamily="34" charset="0"/>
                <a:ea typeface="汉仪君黑-55W" panose="00020600040101010101" charset="-122"/>
              </a:rPr>
              <a:t>负有安全生产监督管理职责的部门</a:t>
            </a:r>
            <a:endParaRPr lang="zh-CN" altLang="en-US" dirty="0">
              <a:latin typeface="Arial" panose="02080604020202020204" pitchFamily="34" charset="0"/>
              <a:ea typeface="汉仪君黑-55W" panose="00020600040101010101" charset="-122"/>
            </a:endParaRPr>
          </a:p>
        </p:txBody>
      </p:sp>
      <p:grpSp>
        <p:nvGrpSpPr>
          <p:cNvPr id="14" name="组合 13"/>
          <p:cNvGrpSpPr/>
          <p:nvPr/>
        </p:nvGrpSpPr>
        <p:grpSpPr>
          <a:xfrm>
            <a:off x="671235" y="1810336"/>
            <a:ext cx="2899329" cy="2792828"/>
            <a:chOff x="3818374" y="2311122"/>
            <a:chExt cx="2865797" cy="2625021"/>
          </a:xfrm>
        </p:grpSpPr>
        <p:sp>
          <p:nvSpPr>
            <p:cNvPr id="9" name="椭圆 8"/>
            <p:cNvSpPr/>
            <p:nvPr/>
          </p:nvSpPr>
          <p:spPr>
            <a:xfrm>
              <a:off x="3818374" y="2311122"/>
              <a:ext cx="2865797" cy="2625021"/>
            </a:xfrm>
            <a:prstGeom prst="ellipse">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0" name="矩形 9"/>
            <p:cNvSpPr/>
            <p:nvPr/>
          </p:nvSpPr>
          <p:spPr>
            <a:xfrm>
              <a:off x="4789048" y="2647776"/>
              <a:ext cx="924448" cy="4714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Arial" panose="02080604020202020204" pitchFamily="34" charset="0"/>
                  <a:ea typeface="汉仪君黑-55W" panose="00020600040101010101" charset="-122"/>
                </a:rPr>
                <a:t>新产业</a:t>
              </a:r>
              <a:endParaRPr lang="zh-CN" altLang="en-US" dirty="0">
                <a:latin typeface="Arial" panose="02080604020202020204" pitchFamily="34" charset="0"/>
                <a:ea typeface="汉仪君黑-55W" panose="00020600040101010101" charset="-122"/>
              </a:endParaRPr>
            </a:p>
          </p:txBody>
        </p:sp>
        <p:sp>
          <p:nvSpPr>
            <p:cNvPr id="21" name="矩形 20"/>
            <p:cNvSpPr/>
            <p:nvPr/>
          </p:nvSpPr>
          <p:spPr>
            <a:xfrm>
              <a:off x="5575128" y="3308419"/>
              <a:ext cx="924449" cy="4447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Arial" panose="02080604020202020204" pitchFamily="34" charset="0"/>
                  <a:ea typeface="汉仪君黑-55W" panose="00020600040101010101" charset="-122"/>
                </a:rPr>
                <a:t>新领域</a:t>
              </a:r>
              <a:endParaRPr lang="zh-CN" altLang="en-US" dirty="0">
                <a:latin typeface="Arial" panose="02080604020202020204" pitchFamily="34" charset="0"/>
                <a:ea typeface="汉仪君黑-55W" panose="00020600040101010101" charset="-122"/>
              </a:endParaRPr>
            </a:p>
          </p:txBody>
        </p:sp>
        <p:sp>
          <p:nvSpPr>
            <p:cNvPr id="22" name="矩形 21"/>
            <p:cNvSpPr/>
            <p:nvPr/>
          </p:nvSpPr>
          <p:spPr>
            <a:xfrm>
              <a:off x="4234527" y="3510786"/>
              <a:ext cx="924448" cy="4847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Arial" panose="02080604020202020204" pitchFamily="34" charset="0"/>
                  <a:ea typeface="汉仪君黑-55W" panose="00020600040101010101" charset="-122"/>
                </a:rPr>
                <a:t>新业态</a:t>
              </a:r>
              <a:endParaRPr lang="zh-CN" altLang="en-US" dirty="0">
                <a:latin typeface="Arial" panose="02080604020202020204" pitchFamily="34" charset="0"/>
                <a:ea typeface="汉仪君黑-55W" panose="00020600040101010101" charset="-122"/>
              </a:endParaRPr>
            </a:p>
          </p:txBody>
        </p:sp>
        <p:sp>
          <p:nvSpPr>
            <p:cNvPr id="13" name="文本框 12"/>
            <p:cNvSpPr txBox="true"/>
            <p:nvPr/>
          </p:nvSpPr>
          <p:spPr>
            <a:xfrm>
              <a:off x="4789048" y="4159980"/>
              <a:ext cx="1346481" cy="346171"/>
            </a:xfrm>
            <a:prstGeom prst="rect">
              <a:avLst/>
            </a:prstGeom>
            <a:noFill/>
          </p:spPr>
          <p:txBody>
            <a:bodyPr wrap="square" rtlCol="0">
              <a:spAutoFit/>
            </a:bodyPr>
            <a:lstStyle/>
            <a:p>
              <a:r>
                <a:rPr lang="zh-CN" altLang="en-US" dirty="0">
                  <a:latin typeface="Arial" panose="02080604020202020204" pitchFamily="34" charset="0"/>
                  <a:ea typeface="汉仪君黑-55W" panose="00020600040101010101" charset="-122"/>
                </a:rPr>
                <a:t>新型危险源</a:t>
              </a:r>
              <a:endParaRPr lang="zh-CN" altLang="en-US" dirty="0">
                <a:latin typeface="Arial" panose="02080604020202020204" pitchFamily="34" charset="0"/>
                <a:ea typeface="汉仪君黑-55W" panose="00020600040101010101" charset="-122"/>
              </a:endParaRPr>
            </a:p>
          </p:txBody>
        </p:sp>
      </p:grpSp>
      <p:sp>
        <p:nvSpPr>
          <p:cNvPr id="23" name="矩形: 圆角 22"/>
          <p:cNvSpPr/>
          <p:nvPr/>
        </p:nvSpPr>
        <p:spPr>
          <a:xfrm>
            <a:off x="7341710" y="5310544"/>
            <a:ext cx="2671536" cy="773723"/>
          </a:xfrm>
          <a:prstGeom prst="roundRect">
            <a:avLst/>
          </a:prstGeom>
          <a:solidFill>
            <a:schemeClr val="accent1">
              <a:lumMod val="50000"/>
            </a:schemeClr>
          </a:solid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dirty="0">
                <a:latin typeface="Arial" panose="02080604020202020204" pitchFamily="34" charset="0"/>
                <a:ea typeface="汉仪君黑-55W" panose="00020600040101010101" charset="-122"/>
              </a:rPr>
              <a:t>高层建筑外立面维护</a:t>
            </a:r>
            <a:endParaRPr lang="zh-CN" altLang="en-US" dirty="0">
              <a:latin typeface="Arial" panose="02080604020202020204" pitchFamily="34" charset="0"/>
              <a:ea typeface="汉仪君黑-55W" panose="00020600040101010101" charset="-122"/>
            </a:endParaRPr>
          </a:p>
        </p:txBody>
      </p:sp>
      <p:sp>
        <p:nvSpPr>
          <p:cNvPr id="26" name="矩形: 圆角 25"/>
          <p:cNvSpPr/>
          <p:nvPr/>
        </p:nvSpPr>
        <p:spPr>
          <a:xfrm>
            <a:off x="7480935" y="2168511"/>
            <a:ext cx="2671536" cy="773723"/>
          </a:xfrm>
          <a:prstGeom prst="roundRect">
            <a:avLst/>
          </a:prstGeom>
          <a:solidFill>
            <a:schemeClr val="accent1">
              <a:lumMod val="75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dirty="0">
                <a:latin typeface="Arial" panose="02080604020202020204" pitchFamily="34" charset="0"/>
                <a:ea typeface="汉仪君黑-55W" panose="00020600040101010101" charset="-122"/>
              </a:rPr>
              <a:t>住宅房屋用途转变</a:t>
            </a:r>
            <a:endParaRPr lang="zh-CN" altLang="en-US" dirty="0">
              <a:latin typeface="Arial" panose="02080604020202020204" pitchFamily="34" charset="0"/>
              <a:ea typeface="汉仪君黑-55W" panose="00020600040101010101" charset="-122"/>
            </a:endParaRPr>
          </a:p>
        </p:txBody>
      </p:sp>
      <p:sp>
        <p:nvSpPr>
          <p:cNvPr id="27" name="矩形: 圆角 26"/>
          <p:cNvSpPr/>
          <p:nvPr/>
        </p:nvSpPr>
        <p:spPr>
          <a:xfrm>
            <a:off x="1092257" y="5310543"/>
            <a:ext cx="2671536" cy="773723"/>
          </a:xfrm>
          <a:prstGeom prst="roundRect">
            <a:avLst/>
          </a:prstGeom>
          <a:solidFill>
            <a:schemeClr val="accent1">
              <a:lumMod val="5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Arial" panose="02080604020202020204" pitchFamily="34" charset="0"/>
                <a:ea typeface="汉仪君黑-55W" panose="00020600040101010101" charset="-122"/>
              </a:rPr>
              <a:t>既有建筑增设电梯</a:t>
            </a:r>
            <a:endParaRPr lang="zh-CN" altLang="en-US" dirty="0">
              <a:latin typeface="Arial" panose="02080604020202020204" pitchFamily="34" charset="0"/>
              <a:ea typeface="汉仪君黑-55W" panose="00020600040101010101" charset="-122"/>
            </a:endParaRPr>
          </a:p>
        </p:txBody>
      </p:sp>
      <p:sp>
        <p:nvSpPr>
          <p:cNvPr id="24" name="文本框 23"/>
          <p:cNvSpPr txBox="true"/>
          <p:nvPr/>
        </p:nvSpPr>
        <p:spPr>
          <a:xfrm>
            <a:off x="4238430" y="2303749"/>
            <a:ext cx="2743200" cy="645160"/>
          </a:xfrm>
          <a:prstGeom prst="rect">
            <a:avLst/>
          </a:prstGeom>
          <a:noFill/>
        </p:spPr>
        <p:txBody>
          <a:bodyPr wrap="square" rtlCol="0">
            <a:spAutoFit/>
          </a:bodyPr>
          <a:lstStyle/>
          <a:p>
            <a:pPr algn="ctr"/>
            <a:r>
              <a:rPr lang="zh-CN" altLang="en-US" b="1" dirty="0">
                <a:solidFill>
                  <a:schemeClr val="tx1"/>
                </a:solidFill>
                <a:latin typeface="Arial" panose="02080604020202020204" pitchFamily="34" charset="0"/>
                <a:ea typeface="汉仪君黑-55W" panose="00020600040101010101" charset="-122"/>
              </a:rPr>
              <a:t>加强安全风险和危险源风险的防控</a:t>
            </a:r>
            <a:endParaRPr lang="zh-CN" altLang="en-US" b="1" dirty="0">
              <a:solidFill>
                <a:schemeClr val="tx1"/>
              </a:solidFill>
              <a:latin typeface="Arial" panose="02080604020202020204" pitchFamily="34" charset="0"/>
              <a:ea typeface="汉仪君黑-55W" panose="00020600040101010101" charset="-122"/>
            </a:endParaRPr>
          </a:p>
        </p:txBody>
      </p:sp>
      <p:sp>
        <p:nvSpPr>
          <p:cNvPr id="31" name="箭头: 左 30"/>
          <p:cNvSpPr/>
          <p:nvPr/>
        </p:nvSpPr>
        <p:spPr>
          <a:xfrm rot="19976801">
            <a:off x="3953337" y="5083993"/>
            <a:ext cx="874207" cy="369332"/>
          </a:xfrm>
          <a:prstGeom prst="leftArrow">
            <a:avLst/>
          </a:prstGeom>
          <a:solidFill>
            <a:schemeClr val="bg1"/>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3" name="箭头: 左 32"/>
          <p:cNvSpPr/>
          <p:nvPr/>
        </p:nvSpPr>
        <p:spPr>
          <a:xfrm rot="1735419">
            <a:off x="3563105" y="3532912"/>
            <a:ext cx="874207" cy="369332"/>
          </a:xfrm>
          <a:prstGeom prst="leftArrow">
            <a:avLst/>
          </a:prstGeom>
          <a:solidFill>
            <a:schemeClr val="bg1"/>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4" name="箭头: 左 33"/>
          <p:cNvSpPr/>
          <p:nvPr/>
        </p:nvSpPr>
        <p:spPr>
          <a:xfrm rot="12891864">
            <a:off x="6440399" y="5125876"/>
            <a:ext cx="874207" cy="369332"/>
          </a:xfrm>
          <a:prstGeom prst="leftArrow">
            <a:avLst/>
          </a:prstGeom>
          <a:solidFill>
            <a:schemeClr val="bg1"/>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5" name="箭头: 左 34"/>
          <p:cNvSpPr/>
          <p:nvPr/>
        </p:nvSpPr>
        <p:spPr>
          <a:xfrm rot="8141630">
            <a:off x="6820344" y="3201990"/>
            <a:ext cx="874207" cy="369332"/>
          </a:xfrm>
          <a:prstGeom prst="leftArrow">
            <a:avLst/>
          </a:prstGeom>
          <a:solidFill>
            <a:schemeClr val="bg1"/>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grpSp>
        <p:nvGrpSpPr>
          <p:cNvPr id="3" name="组合 2"/>
          <p:cNvGrpSpPr/>
          <p:nvPr/>
        </p:nvGrpSpPr>
        <p:grpSpPr>
          <a:xfrm>
            <a:off x="671195" y="692150"/>
            <a:ext cx="10783570" cy="226060"/>
            <a:chOff x="1840" y="1130"/>
            <a:chExt cx="16982" cy="356"/>
          </a:xfrm>
        </p:grpSpPr>
        <p:cxnSp>
          <p:nvCxnSpPr>
            <p:cNvPr id="5"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823595" y="1061720"/>
            <a:ext cx="10558145"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495550" y="1143635"/>
            <a:ext cx="7822565" cy="521970"/>
          </a:xfrm>
          <a:prstGeom prst="rect">
            <a:avLst/>
          </a:prstGeom>
          <a:noFill/>
        </p:spPr>
        <p:txBody>
          <a:bodyPr wrap="square" rtlCol="0">
            <a:spAutoFit/>
          </a:bodyPr>
          <a:lstStyle/>
          <a:p>
            <a:pPr algn="ctr"/>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落实安全发展的理念，强化安全生产风险监管</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171700"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pic>
        <p:nvPicPr>
          <p:cNvPr id="25" name="Picture 2" descr="http://www.jitu5.com/uploads/allimg/141009/259858-141009100R169.jpg"/>
          <p:cNvPicPr>
            <a:picLocks noChangeAspect="true" noChangeArrowheads="true"/>
          </p:cNvPicPr>
          <p:nvPr/>
        </p:nvPicPr>
        <p:blipFill rotWithShape="true">
          <a:blip r:embed="rId1" cstate="print">
            <a:duotone>
              <a:schemeClr val="accent5">
                <a:shade val="45000"/>
                <a:satMod val="135000"/>
              </a:schemeClr>
              <a:prstClr val="white"/>
            </a:duotone>
          </a:blip>
          <a:srcRect l="8696" t="322" r="17391" b="-322"/>
          <a:stretch>
            <a:fillRect/>
          </a:stretch>
        </p:blipFill>
        <p:spPr bwMode="auto">
          <a:xfrm>
            <a:off x="1353269" y="2312540"/>
            <a:ext cx="1224136" cy="1224136"/>
          </a:xfrm>
          <a:prstGeom prst="rect">
            <a:avLst/>
          </a:prstGeom>
          <a:noFill/>
        </p:spPr>
      </p:pic>
      <p:sp>
        <p:nvSpPr>
          <p:cNvPr id="3" name="文本框 2"/>
          <p:cNvSpPr txBox="true"/>
          <p:nvPr/>
        </p:nvSpPr>
        <p:spPr>
          <a:xfrm>
            <a:off x="1448031" y="3536676"/>
            <a:ext cx="1034612" cy="368300"/>
          </a:xfrm>
          <a:prstGeom prst="rect">
            <a:avLst/>
          </a:prstGeom>
          <a:noFill/>
        </p:spPr>
        <p:txBody>
          <a:bodyPr wrap="square" rtlCol="0">
            <a:spAutoFit/>
          </a:bodyPr>
          <a:lstStyle/>
          <a:p>
            <a:pPr algn="ctr"/>
            <a:r>
              <a:rPr lang="zh-CN" altLang="en-US" b="1" dirty="0">
                <a:latin typeface="Arial" panose="02080604020202020204" pitchFamily="34" charset="0"/>
                <a:ea typeface="汉仪君黑-55W" panose="00020600040101010101" charset="-122"/>
              </a:rPr>
              <a:t>政府</a:t>
            </a:r>
            <a:endParaRPr lang="zh-CN" altLang="en-US" b="1" dirty="0">
              <a:latin typeface="Arial" panose="02080604020202020204" pitchFamily="34" charset="0"/>
              <a:ea typeface="汉仪君黑-55W" panose="00020600040101010101" charset="-122"/>
            </a:endParaRPr>
          </a:p>
        </p:txBody>
      </p:sp>
      <p:sp>
        <p:nvSpPr>
          <p:cNvPr id="5" name="箭头: 右 4"/>
          <p:cNvSpPr/>
          <p:nvPr/>
        </p:nvSpPr>
        <p:spPr>
          <a:xfrm>
            <a:off x="2594682" y="2663623"/>
            <a:ext cx="1041897" cy="5219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Picture 13" descr="http://www.jitu5.com/uploads/allimg/130909/259960-130ZZ9355241.jpg"/>
          <p:cNvPicPr>
            <a:picLocks noChangeAspect="true" noChangeArrowheads="true"/>
          </p:cNvPicPr>
          <p:nvPr/>
        </p:nvPicPr>
        <p:blipFill>
          <a:blip r:embed="rId2" cstate="print">
            <a:duotone>
              <a:schemeClr val="accent2">
                <a:shade val="45000"/>
                <a:satMod val="135000"/>
              </a:schemeClr>
              <a:prstClr val="white"/>
            </a:duotone>
          </a:blip>
          <a:srcRect/>
          <a:stretch>
            <a:fillRect/>
          </a:stretch>
        </p:blipFill>
        <p:spPr bwMode="auto">
          <a:xfrm>
            <a:off x="3804881" y="2492560"/>
            <a:ext cx="664667" cy="864096"/>
          </a:xfrm>
          <a:prstGeom prst="rect">
            <a:avLst/>
          </a:prstGeom>
          <a:noFill/>
          <a:ln>
            <a:noFill/>
          </a:ln>
        </p:spPr>
      </p:pic>
      <p:sp>
        <p:nvSpPr>
          <p:cNvPr id="30" name="文本框 29"/>
          <p:cNvSpPr txBox="true"/>
          <p:nvPr/>
        </p:nvSpPr>
        <p:spPr>
          <a:xfrm>
            <a:off x="3424685" y="3473121"/>
            <a:ext cx="1425058" cy="368300"/>
          </a:xfrm>
          <a:prstGeom prst="rect">
            <a:avLst/>
          </a:prstGeom>
          <a:noFill/>
        </p:spPr>
        <p:txBody>
          <a:bodyPr wrap="square" rtlCol="0">
            <a:spAutoFit/>
          </a:bodyPr>
          <a:lstStyle/>
          <a:p>
            <a:pPr algn="ctr"/>
            <a:r>
              <a:rPr lang="zh-CN" altLang="zh-CN" sz="1800" kern="100" dirty="0">
                <a:solidFill>
                  <a:srgbClr val="000000"/>
                </a:solidFill>
                <a:effectLst/>
                <a:latin typeface="Arial" panose="02080604020202020204" pitchFamily="34" charset="0"/>
                <a:ea typeface="汉仪君黑-55W" panose="00020600040101010101" charset="-122"/>
                <a:cs typeface="Times New Roman" panose="02020603050405020304" charset="0"/>
              </a:rPr>
              <a:t>危险化学品</a:t>
            </a:r>
            <a:endParaRPr lang="zh-CN" altLang="zh-CN" sz="1800" b="1" kern="100" dirty="0">
              <a:solidFill>
                <a:srgbClr val="000000"/>
              </a:solidFill>
              <a:effectLst/>
              <a:latin typeface="Arial" panose="02080604020202020204" pitchFamily="34" charset="0"/>
              <a:ea typeface="汉仪君黑-55W" panose="00020600040101010101" charset="-122"/>
              <a:cs typeface="Times New Roman" panose="02020603050405020304" charset="0"/>
            </a:endParaRPr>
          </a:p>
        </p:txBody>
      </p:sp>
      <p:sp>
        <p:nvSpPr>
          <p:cNvPr id="6" name="矩形: 圆角 5"/>
          <p:cNvSpPr/>
          <p:nvPr/>
        </p:nvSpPr>
        <p:spPr>
          <a:xfrm>
            <a:off x="4894580" y="2492375"/>
            <a:ext cx="5423535" cy="975360"/>
          </a:xfrm>
          <a:prstGeom prst="round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latin typeface="Arial" panose="02080604020202020204" pitchFamily="34" charset="0"/>
                <a:ea typeface="汉仪君黑-55W" panose="00020600040101010101" charset="-122"/>
              </a:rPr>
              <a:t>突出规划引领，强调政府对危险化学品生产、储存的统筹规划、合理布局，科学制定我市危险化学品禁止、限制、控制目录（第四十六条）</a:t>
            </a:r>
            <a:endParaRPr lang="zh-CN" altLang="en-US" dirty="0">
              <a:latin typeface="Arial" panose="02080604020202020204" pitchFamily="34" charset="0"/>
              <a:ea typeface="汉仪君黑-55W" panose="00020600040101010101" charset="-122"/>
            </a:endParaRPr>
          </a:p>
        </p:txBody>
      </p:sp>
      <p:sp>
        <p:nvSpPr>
          <p:cNvPr id="7" name="矩形: 圆角 6"/>
          <p:cNvSpPr/>
          <p:nvPr/>
        </p:nvSpPr>
        <p:spPr>
          <a:xfrm>
            <a:off x="1177290" y="3957320"/>
            <a:ext cx="9850755" cy="1262380"/>
          </a:xfrm>
          <a:prstGeom prst="round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zh-CN" sz="1800" kern="100" dirty="0">
                <a:solidFill>
                  <a:schemeClr val="bg1"/>
                </a:solidFill>
                <a:effectLst/>
                <a:latin typeface="Arial" panose="02080604020202020204" pitchFamily="34" charset="0"/>
                <a:ea typeface="汉仪君黑-55W" panose="00020600040101010101" charset="-122"/>
                <a:cs typeface="Times New Roman" panose="02020603050405020304" charset="0"/>
              </a:rPr>
              <a:t>强化生产经营单位的安全距离要求，规定生产经营单位的各区域间应当符合国家或者行业标准。对在易造成人员群死群伤的重大危险源、高压输电线路和输油、输气管道的安全距离范围内，强调不得新建、改建、扩建建（构）筑物（第四十七条）</a:t>
            </a:r>
            <a:endParaRPr lang="zh-CN" altLang="zh-CN" sz="1800" kern="100" dirty="0">
              <a:solidFill>
                <a:schemeClr val="bg1"/>
              </a:solidFill>
              <a:effectLst/>
              <a:latin typeface="Arial" panose="02080604020202020204" pitchFamily="34" charset="0"/>
              <a:ea typeface="汉仪君黑-55W" panose="00020600040101010101" charset="-122"/>
              <a:cs typeface="Times New Roman" panose="02020603050405020304" charset="0"/>
            </a:endParaRPr>
          </a:p>
        </p:txBody>
      </p:sp>
      <p:sp>
        <p:nvSpPr>
          <p:cNvPr id="8" name="矩形: 圆角 7"/>
          <p:cNvSpPr/>
          <p:nvPr/>
        </p:nvSpPr>
        <p:spPr>
          <a:xfrm>
            <a:off x="1216660" y="5574665"/>
            <a:ext cx="9850755" cy="878840"/>
          </a:xfrm>
          <a:prstGeom prst="roundRect">
            <a:avLst/>
          </a:prstGeom>
          <a:solidFill>
            <a:schemeClr val="accent1">
              <a:lumMod val="50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a:r>
              <a:rPr lang="zh-CN" altLang="en-US" dirty="0">
                <a:latin typeface="Arial" panose="02080604020202020204" pitchFamily="34" charset="0"/>
                <a:ea typeface="汉仪君黑-55W" panose="00020600040101010101" charset="-122"/>
              </a:rPr>
              <a:t>明确负有安全生产监督管理职责的部门在重大活动、重要会议、重大节假日的专项监督检查要求，加强隐患排查、应急值守、物资储备（第四十八条）</a:t>
            </a:r>
            <a:endParaRPr lang="zh-CN" altLang="en-US" dirty="0">
              <a:latin typeface="Arial" panose="02080604020202020204" pitchFamily="34" charset="0"/>
              <a:ea typeface="汉仪君黑-55W" panose="00020600040101010101" charset="-122"/>
            </a:endParaRPr>
          </a:p>
        </p:txBody>
      </p:sp>
      <p:grpSp>
        <p:nvGrpSpPr>
          <p:cNvPr id="9" name="组合 8"/>
          <p:cNvGrpSpPr/>
          <p:nvPr/>
        </p:nvGrpSpPr>
        <p:grpSpPr>
          <a:xfrm>
            <a:off x="671195" y="692150"/>
            <a:ext cx="10783570" cy="226060"/>
            <a:chOff x="1840" y="1130"/>
            <a:chExt cx="16982" cy="356"/>
          </a:xfrm>
        </p:grpSpPr>
        <p:cxnSp>
          <p:nvCxnSpPr>
            <p:cNvPr id="10"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3"/>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580390" y="1061720"/>
            <a:ext cx="10788650"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3956685" y="1131570"/>
            <a:ext cx="4421505" cy="521970"/>
          </a:xfrm>
          <a:prstGeom prst="rect">
            <a:avLst/>
          </a:prstGeom>
          <a:noFill/>
        </p:spPr>
        <p:txBody>
          <a:bodyPr wrap="square" rtlCol="0">
            <a:spAutoFit/>
          </a:bodyPr>
          <a:lstStyle/>
          <a:p>
            <a:pPr algn="ctr"/>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加强安全生产社会监督</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335530"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sp>
        <p:nvSpPr>
          <p:cNvPr id="33" name="空心弧 6"/>
          <p:cNvSpPr/>
          <p:nvPr/>
        </p:nvSpPr>
        <p:spPr>
          <a:xfrm rot="5400000">
            <a:off x="-1921128" y="1285240"/>
            <a:ext cx="5376140" cy="5376140"/>
          </a:xfrm>
          <a:prstGeom prst="blockArc">
            <a:avLst>
              <a:gd name="adj1" fmla="val 12863839"/>
              <a:gd name="adj2" fmla="val 19489812"/>
              <a:gd name="adj3" fmla="val 2968"/>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4" name="组合 35"/>
          <p:cNvGrpSpPr>
            <a:grpSpLocks noChangeAspect="true"/>
          </p:cNvGrpSpPr>
          <p:nvPr/>
        </p:nvGrpSpPr>
        <p:grpSpPr>
          <a:xfrm>
            <a:off x="419784" y="2628953"/>
            <a:ext cx="2316604" cy="2316604"/>
            <a:chOff x="2597356" y="1052736"/>
            <a:chExt cx="3820240" cy="3838296"/>
          </a:xfrm>
          <a:solidFill>
            <a:schemeClr val="accent1">
              <a:lumMod val="50000"/>
            </a:schemeClr>
          </a:solidFill>
        </p:grpSpPr>
        <p:sp>
          <p:nvSpPr>
            <p:cNvPr id="35" name="任意多边形 36"/>
            <p:cNvSpPr/>
            <p:nvPr/>
          </p:nvSpPr>
          <p:spPr>
            <a:xfrm>
              <a:off x="2597356" y="1052736"/>
              <a:ext cx="3820240" cy="3838296"/>
            </a:xfrm>
            <a:custGeom>
              <a:avLst/>
              <a:gdLst>
                <a:gd name="connsiteX0" fmla="*/ 0 w 3820240"/>
                <a:gd name="connsiteY0" fmla="*/ 2097935 h 3838296"/>
                <a:gd name="connsiteX1" fmla="*/ 324934 w 3820240"/>
                <a:gd name="connsiteY1" fmla="*/ 2097935 h 3838296"/>
                <a:gd name="connsiteX2" fmla="*/ 346731 w 3820240"/>
                <a:gd name="connsiteY2" fmla="*/ 2240760 h 3838296"/>
                <a:gd name="connsiteX3" fmla="*/ 1910120 w 3820240"/>
                <a:gd name="connsiteY3" fmla="*/ 3514958 h 3838296"/>
                <a:gd name="connsiteX4" fmla="*/ 3473509 w 3820240"/>
                <a:gd name="connsiteY4" fmla="*/ 2240760 h 3838296"/>
                <a:gd name="connsiteX5" fmla="*/ 3495307 w 3820240"/>
                <a:gd name="connsiteY5" fmla="*/ 2097935 h 3838296"/>
                <a:gd name="connsiteX6" fmla="*/ 3820240 w 3820240"/>
                <a:gd name="connsiteY6" fmla="*/ 2097935 h 3838296"/>
                <a:gd name="connsiteX7" fmla="*/ 3819360 w 3820240"/>
                <a:gd name="connsiteY7" fmla="*/ 2115370 h 3838296"/>
                <a:gd name="connsiteX8" fmla="*/ 1910120 w 3820240"/>
                <a:gd name="connsiteY8" fmla="*/ 3838296 h 3838296"/>
                <a:gd name="connsiteX9" fmla="*/ 881 w 3820240"/>
                <a:gd name="connsiteY9" fmla="*/ 2115370 h 3838296"/>
                <a:gd name="connsiteX10" fmla="*/ 1910120 w 3820240"/>
                <a:gd name="connsiteY10" fmla="*/ 0 h 3838296"/>
                <a:gd name="connsiteX11" fmla="*/ 3819360 w 3820240"/>
                <a:gd name="connsiteY11" fmla="*/ 1722926 h 3838296"/>
                <a:gd name="connsiteX12" fmla="*/ 3820240 w 3820240"/>
                <a:gd name="connsiteY12" fmla="*/ 1740362 h 3838296"/>
                <a:gd name="connsiteX13" fmla="*/ 3495307 w 3820240"/>
                <a:gd name="connsiteY13" fmla="*/ 1740362 h 3838296"/>
                <a:gd name="connsiteX14" fmla="*/ 3473509 w 3820240"/>
                <a:gd name="connsiteY14" fmla="*/ 1597537 h 3838296"/>
                <a:gd name="connsiteX15" fmla="*/ 1910120 w 3820240"/>
                <a:gd name="connsiteY15" fmla="*/ 323338 h 3838296"/>
                <a:gd name="connsiteX16" fmla="*/ 346731 w 3820240"/>
                <a:gd name="connsiteY16" fmla="*/ 1597537 h 3838296"/>
                <a:gd name="connsiteX17" fmla="*/ 324934 w 3820240"/>
                <a:gd name="connsiteY17" fmla="*/ 1740362 h 3838296"/>
                <a:gd name="connsiteX18" fmla="*/ 0 w 3820240"/>
                <a:gd name="connsiteY18" fmla="*/ 1740362 h 3838296"/>
                <a:gd name="connsiteX19" fmla="*/ 881 w 3820240"/>
                <a:gd name="connsiteY19" fmla="*/ 1722926 h 3838296"/>
                <a:gd name="connsiteX20" fmla="*/ 1910120 w 3820240"/>
                <a:gd name="connsiteY20" fmla="*/ 0 h 383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20240" h="3838296">
                  <a:moveTo>
                    <a:pt x="0" y="2097935"/>
                  </a:moveTo>
                  <a:lnTo>
                    <a:pt x="324934" y="2097935"/>
                  </a:lnTo>
                  <a:lnTo>
                    <a:pt x="346731" y="2240760"/>
                  </a:lnTo>
                  <a:cubicBezTo>
                    <a:pt x="495535" y="2967944"/>
                    <a:pt x="1138946" y="3514958"/>
                    <a:pt x="1910120" y="3514958"/>
                  </a:cubicBezTo>
                  <a:cubicBezTo>
                    <a:pt x="2681295" y="3514958"/>
                    <a:pt x="3324706" y="2967944"/>
                    <a:pt x="3473509" y="2240760"/>
                  </a:cubicBezTo>
                  <a:lnTo>
                    <a:pt x="3495307" y="2097935"/>
                  </a:lnTo>
                  <a:lnTo>
                    <a:pt x="3820240" y="2097935"/>
                  </a:lnTo>
                  <a:lnTo>
                    <a:pt x="3819360" y="2115370"/>
                  </a:lnTo>
                  <a:cubicBezTo>
                    <a:pt x="3721080" y="3083112"/>
                    <a:pt x="2903792" y="3838296"/>
                    <a:pt x="1910120" y="3838296"/>
                  </a:cubicBezTo>
                  <a:cubicBezTo>
                    <a:pt x="916449" y="3838296"/>
                    <a:pt x="99160" y="3083112"/>
                    <a:pt x="881" y="2115370"/>
                  </a:cubicBezTo>
                  <a:close/>
                  <a:moveTo>
                    <a:pt x="1910120" y="0"/>
                  </a:moveTo>
                  <a:cubicBezTo>
                    <a:pt x="2903792" y="0"/>
                    <a:pt x="3721080" y="755185"/>
                    <a:pt x="3819360" y="1722926"/>
                  </a:cubicBezTo>
                  <a:lnTo>
                    <a:pt x="3820240" y="1740362"/>
                  </a:lnTo>
                  <a:lnTo>
                    <a:pt x="3495307" y="1740362"/>
                  </a:lnTo>
                  <a:lnTo>
                    <a:pt x="3473509" y="1597537"/>
                  </a:lnTo>
                  <a:cubicBezTo>
                    <a:pt x="3324706" y="870353"/>
                    <a:pt x="2681295" y="323338"/>
                    <a:pt x="1910120" y="323338"/>
                  </a:cubicBezTo>
                  <a:cubicBezTo>
                    <a:pt x="1138946" y="323338"/>
                    <a:pt x="495535" y="870353"/>
                    <a:pt x="346731" y="1597537"/>
                  </a:cubicBezTo>
                  <a:lnTo>
                    <a:pt x="324934" y="1740362"/>
                  </a:lnTo>
                  <a:lnTo>
                    <a:pt x="0" y="1740362"/>
                  </a:lnTo>
                  <a:lnTo>
                    <a:pt x="881" y="1722926"/>
                  </a:lnTo>
                  <a:cubicBezTo>
                    <a:pt x="99160" y="755185"/>
                    <a:pt x="916449" y="0"/>
                    <a:pt x="1910120"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同心圆 37"/>
            <p:cNvSpPr/>
            <p:nvPr/>
          </p:nvSpPr>
          <p:spPr>
            <a:xfrm>
              <a:off x="3169844" y="1634252"/>
              <a:ext cx="2675264" cy="2675264"/>
            </a:xfrm>
            <a:prstGeom prst="donut">
              <a:avLst>
                <a:gd name="adj" fmla="val 1300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矩形 38"/>
            <p:cNvSpPr/>
            <p:nvPr/>
          </p:nvSpPr>
          <p:spPr>
            <a:xfrm>
              <a:off x="4328690" y="1243692"/>
              <a:ext cx="357573" cy="345638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圆角 3"/>
          <p:cNvSpPr/>
          <p:nvPr/>
        </p:nvSpPr>
        <p:spPr>
          <a:xfrm>
            <a:off x="3770666" y="3062041"/>
            <a:ext cx="7083973" cy="1450427"/>
          </a:xfrm>
          <a:prstGeom prst="roundRect">
            <a:avLst/>
          </a:prstGeom>
          <a:solidFill>
            <a:schemeClr val="accent1">
              <a:lumMod val="50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a:r>
              <a:rPr lang="zh-CN" altLang="zh-CN" sz="1800" kern="100" dirty="0">
                <a:solidFill>
                  <a:schemeClr val="bg1"/>
                </a:solidFill>
                <a:effectLst/>
                <a:latin typeface="Arial" panose="02080604020202020204" pitchFamily="34" charset="0"/>
                <a:ea typeface="汉仪君黑-55W" panose="00020600040101010101" charset="-122"/>
                <a:cs typeface="Times New Roman" panose="02020603050405020304" charset="0"/>
              </a:rPr>
              <a:t>发挥各级工会组织在企业的作用，规定工会对安全生产工作进行监督、提出建议，参与生产安全事故调查，维护职工在安全生产方面的合法权益（第四十九条）。</a:t>
            </a:r>
            <a:endParaRPr lang="zh-CN" altLang="zh-CN" sz="1800" kern="100" dirty="0">
              <a:solidFill>
                <a:schemeClr val="bg1"/>
              </a:solidFill>
              <a:effectLst/>
              <a:latin typeface="Arial" panose="02080604020202020204" pitchFamily="34" charset="0"/>
              <a:ea typeface="汉仪君黑-55W" panose="00020600040101010101" charset="-122"/>
              <a:cs typeface="Times New Roman" panose="02020603050405020304" charset="0"/>
            </a:endParaRPr>
          </a:p>
        </p:txBody>
      </p:sp>
      <p:grpSp>
        <p:nvGrpSpPr>
          <p:cNvPr id="3" name="组合 2"/>
          <p:cNvGrpSpPr/>
          <p:nvPr/>
        </p:nvGrpSpPr>
        <p:grpSpPr>
          <a:xfrm>
            <a:off x="671195" y="692150"/>
            <a:ext cx="10783570" cy="226060"/>
            <a:chOff x="1840" y="1130"/>
            <a:chExt cx="16982" cy="356"/>
          </a:xfrm>
        </p:grpSpPr>
        <p:cxnSp>
          <p:nvCxnSpPr>
            <p:cNvPr id="5"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53" name="组合 10"/>
          <p:cNvGrpSpPr/>
          <p:nvPr/>
        </p:nvGrpSpPr>
        <p:grpSpPr>
          <a:xfrm>
            <a:off x="1311292" y="1802483"/>
            <a:ext cx="5827082" cy="4893593"/>
            <a:chOff x="992560" y="1052736"/>
            <a:chExt cx="5827841" cy="4894230"/>
          </a:xfrm>
        </p:grpSpPr>
        <p:pic>
          <p:nvPicPr>
            <p:cNvPr id="2097295" name="图片 4"/>
            <p:cNvPicPr>
              <a:picLocks noChangeAspect="true"/>
            </p:cNvPicPr>
            <p:nvPr/>
          </p:nvPicPr>
          <p:blipFill>
            <a:blip r:embed="rId1" cstate="print"/>
            <a:stretch>
              <a:fillRect/>
            </a:stretch>
          </p:blipFill>
          <p:spPr>
            <a:xfrm>
              <a:off x="992560" y="1052736"/>
              <a:ext cx="4062650" cy="4894230"/>
            </a:xfrm>
            <a:prstGeom prst="rect">
              <a:avLst/>
            </a:prstGeom>
          </p:spPr>
        </p:pic>
        <p:sp>
          <p:nvSpPr>
            <p:cNvPr id="1049535" name="矩形 7"/>
            <p:cNvSpPr/>
            <p:nvPr/>
          </p:nvSpPr>
          <p:spPr>
            <a:xfrm rot="1500000">
              <a:off x="1211351" y="1554317"/>
              <a:ext cx="5609050" cy="1322242"/>
            </a:xfrm>
            <a:prstGeom prst="rect">
              <a:avLst/>
            </a:prstGeom>
          </p:spPr>
          <p:txBody>
            <a:bodyPr wrap="none">
              <a:spAutoFit/>
            </a:bodyPr>
            <a:lstStyle/>
            <a:p>
              <a:r>
                <a:rPr lang="zh-CN" altLang="en-US" sz="8000" b="1" dirty="0">
                  <a:solidFill>
                    <a:srgbClr val="D5107A"/>
                  </a:solidFill>
                  <a:latin typeface="Arial" panose="02080604020202020204" pitchFamily="34" charset="0"/>
                  <a:ea typeface="汉仪君黑-55W" panose="00020600040101010101" charset="-122"/>
                </a:rPr>
                <a:t>举          报  </a:t>
              </a:r>
              <a:endParaRPr lang="zh-CN" altLang="en-US" sz="8000" b="1" dirty="0">
                <a:solidFill>
                  <a:srgbClr val="D5107A"/>
                </a:solidFill>
                <a:latin typeface="Arial" panose="02080604020202020204" pitchFamily="34" charset="0"/>
                <a:ea typeface="汉仪君黑-55W" panose="00020600040101010101" charset="-122"/>
              </a:endParaRPr>
            </a:p>
          </p:txBody>
        </p:sp>
      </p:grpSp>
      <p:sp>
        <p:nvSpPr>
          <p:cNvPr id="1049536" name="矩形 5"/>
          <p:cNvSpPr/>
          <p:nvPr/>
        </p:nvSpPr>
        <p:spPr>
          <a:xfrm>
            <a:off x="3360052" y="4402990"/>
            <a:ext cx="2663949" cy="368300"/>
          </a:xfrm>
          <a:prstGeom prst="rect">
            <a:avLst/>
          </a:prstGeom>
        </p:spPr>
        <p:txBody>
          <a:bodyPr wrap="square">
            <a:spAutoFit/>
          </a:bodyPr>
          <a:lstStyle/>
          <a:p>
            <a:r>
              <a:rPr lang="zh-CN" altLang="en-US" b="1" dirty="0">
                <a:solidFill>
                  <a:srgbClr val="4472C4"/>
                </a:solidFill>
                <a:latin typeface="Arial" panose="02080604020202020204" pitchFamily="34" charset="0"/>
                <a:ea typeface="汉仪君黑-55W" panose="00020600040101010101" charset="-122"/>
              </a:rPr>
              <a:t>任何单位或者个人有权</a:t>
            </a:r>
            <a:endParaRPr lang="zh-CN" altLang="en-US" b="1" dirty="0">
              <a:solidFill>
                <a:srgbClr val="4472C4"/>
              </a:solidFill>
              <a:latin typeface="Arial" panose="02080604020202020204" pitchFamily="34" charset="0"/>
              <a:ea typeface="汉仪君黑-55W" panose="00020600040101010101" charset="-122"/>
            </a:endParaRPr>
          </a:p>
        </p:txBody>
      </p:sp>
      <p:sp>
        <p:nvSpPr>
          <p:cNvPr id="1049537" name="矩形 6"/>
          <p:cNvSpPr/>
          <p:nvPr/>
        </p:nvSpPr>
        <p:spPr>
          <a:xfrm>
            <a:off x="3138309" y="2549565"/>
            <a:ext cx="2016760" cy="922020"/>
          </a:xfrm>
          <a:prstGeom prst="rect">
            <a:avLst/>
          </a:prstGeom>
        </p:spPr>
        <p:txBody>
          <a:bodyPr wrap="none">
            <a:spAutoFit/>
          </a:bodyPr>
          <a:lstStyle/>
          <a:p>
            <a:pPr algn="ctr">
              <a:lnSpc>
                <a:spcPct val="150000"/>
              </a:lnSpc>
            </a:pPr>
            <a:r>
              <a:rPr lang="zh-CN" altLang="en-US" b="1" dirty="0">
                <a:latin typeface="Arial" panose="02080604020202020204" pitchFamily="34" charset="0"/>
                <a:ea typeface="汉仪君黑-55W" panose="00020600040101010101" charset="-122"/>
              </a:rPr>
              <a:t>事故隐患或</a:t>
            </a:r>
            <a:endParaRPr lang="en-US" altLang="zh-CN" b="1" dirty="0">
              <a:latin typeface="Arial" panose="02080604020202020204" pitchFamily="34" charset="0"/>
              <a:ea typeface="汉仪君黑-55W" panose="00020600040101010101" charset="-122"/>
            </a:endParaRPr>
          </a:p>
          <a:p>
            <a:pPr algn="ctr">
              <a:lnSpc>
                <a:spcPct val="150000"/>
              </a:lnSpc>
            </a:pPr>
            <a:r>
              <a:rPr lang="zh-CN" altLang="en-US" b="1" dirty="0">
                <a:latin typeface="Arial" panose="02080604020202020204" pitchFamily="34" charset="0"/>
                <a:ea typeface="汉仪君黑-55W" panose="00020600040101010101" charset="-122"/>
              </a:rPr>
              <a:t>安全生产违法行为</a:t>
            </a:r>
            <a:endParaRPr lang="zh-CN" altLang="en-US" b="1" dirty="0">
              <a:latin typeface="Arial" panose="02080604020202020204" pitchFamily="34" charset="0"/>
              <a:ea typeface="汉仪君黑-55W" panose="00020600040101010101" charset="-122"/>
            </a:endParaRPr>
          </a:p>
        </p:txBody>
      </p:sp>
      <p:pic>
        <p:nvPicPr>
          <p:cNvPr id="2097296" name="Picture 2" descr="http://www.jitu5.com/uploads/allimg/141009/259858-141009100R169.jpg"/>
          <p:cNvPicPr>
            <a:picLocks noChangeAspect="true" noChangeArrowheads="true"/>
          </p:cNvPicPr>
          <p:nvPr/>
        </p:nvPicPr>
        <p:blipFill rotWithShape="true">
          <a:blip r:embed="rId2" cstate="print">
            <a:duotone>
              <a:schemeClr val="accent5">
                <a:shade val="45000"/>
                <a:satMod val="135000"/>
              </a:schemeClr>
              <a:prstClr val="white"/>
            </a:duotone>
          </a:blip>
          <a:srcRect l="5415" t="28006" r="9970"/>
          <a:stretch>
            <a:fillRect/>
          </a:stretch>
        </p:blipFill>
        <p:spPr bwMode="auto">
          <a:xfrm>
            <a:off x="4966366" y="241142"/>
            <a:ext cx="1315843" cy="861212"/>
          </a:xfrm>
          <a:prstGeom prst="rect">
            <a:avLst/>
          </a:prstGeom>
          <a:noFill/>
        </p:spPr>
      </p:pic>
      <p:sp>
        <p:nvSpPr>
          <p:cNvPr id="1049538" name="Rectangle 2"/>
          <p:cNvSpPr>
            <a:spLocks noGrp="true" noChangeArrowheads="true"/>
          </p:cNvSpPr>
          <p:nvPr/>
        </p:nvSpPr>
        <p:spPr bwMode="auto">
          <a:xfrm>
            <a:off x="4877459" y="998037"/>
            <a:ext cx="1493643" cy="574600"/>
          </a:xfrm>
          <a:prstGeom prst="rect">
            <a:avLst/>
          </a:prstGeom>
          <a:noFill/>
          <a:ln>
            <a:noFill/>
          </a:ln>
          <a:effectLst/>
        </p:spPr>
        <p:txBody>
          <a:bodyPr anchor="ct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00000"/>
              </a:lnSpc>
              <a:spcBef>
                <a:spcPct val="0"/>
              </a:spcBef>
              <a:buFontTx/>
              <a:buNone/>
            </a:pPr>
            <a:r>
              <a:rPr lang="zh-CN" sz="1400" b="1" dirty="0">
                <a:solidFill>
                  <a:schemeClr val="tx2"/>
                </a:solidFill>
                <a:latin typeface="Arial" panose="02080604020202020204" pitchFamily="34" charset="0"/>
                <a:ea typeface="汉仪君黑-55W" panose="00020600040101010101" charset="-122"/>
                <a:sym typeface="Arial" panose="02080604020202020204" pitchFamily="34" charset="0"/>
              </a:rPr>
              <a:t>安全生产</a:t>
            </a:r>
            <a:endParaRPr lang="zh-CN" sz="1400" b="1" dirty="0">
              <a:solidFill>
                <a:schemeClr val="tx2"/>
              </a:solidFill>
              <a:latin typeface="Arial" panose="02080604020202020204" pitchFamily="34" charset="0"/>
              <a:ea typeface="汉仪君黑-55W" panose="00020600040101010101" charset="-122"/>
              <a:sym typeface="Arial" panose="02080604020202020204" pitchFamily="34" charset="0"/>
            </a:endParaRPr>
          </a:p>
          <a:p>
            <a:pPr algn="ctr">
              <a:lnSpc>
                <a:spcPct val="100000"/>
              </a:lnSpc>
              <a:spcBef>
                <a:spcPct val="0"/>
              </a:spcBef>
              <a:buFontTx/>
              <a:buNone/>
            </a:pPr>
            <a:r>
              <a:rPr lang="zh-CN" sz="1400" b="1" dirty="0">
                <a:solidFill>
                  <a:schemeClr val="tx2"/>
                </a:solidFill>
                <a:latin typeface="Arial" panose="02080604020202020204" pitchFamily="34" charset="0"/>
                <a:ea typeface="汉仪君黑-55W" panose="00020600040101010101" charset="-122"/>
                <a:sym typeface="Arial" panose="02080604020202020204" pitchFamily="34" charset="0"/>
              </a:rPr>
              <a:t>社会监督</a:t>
            </a:r>
            <a:endParaRPr lang="zh-CN" sz="2400" dirty="0">
              <a:solidFill>
                <a:schemeClr val="tx2"/>
              </a:solidFill>
              <a:latin typeface="Arial" panose="02080604020202020204" pitchFamily="34" charset="0"/>
              <a:ea typeface="汉仪君黑-55W" panose="00020600040101010101" charset="-122"/>
              <a:sym typeface="Arial" panose="02080604020202020204" pitchFamily="34" charset="0"/>
            </a:endParaRPr>
          </a:p>
        </p:txBody>
      </p:sp>
      <p:sp>
        <p:nvSpPr>
          <p:cNvPr id="1049539" name="椭圆 11"/>
          <p:cNvSpPr/>
          <p:nvPr/>
        </p:nvSpPr>
        <p:spPr>
          <a:xfrm>
            <a:off x="4800025" y="112176"/>
            <a:ext cx="1648505" cy="1648505"/>
          </a:xfrm>
          <a:prstGeom prst="ellipse">
            <a:avLst/>
          </a:prstGeom>
          <a:noFill/>
          <a:ln w="3810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9540" name="AutoShape 4"/>
          <p:cNvSpPr>
            <a:spLocks noChangeArrowheads="true"/>
          </p:cNvSpPr>
          <p:nvPr/>
        </p:nvSpPr>
        <p:spPr bwMode="auto">
          <a:xfrm rot="-3480000">
            <a:off x="4632193" y="674633"/>
            <a:ext cx="538989" cy="2540005"/>
          </a:xfrm>
          <a:prstGeom prst="chevron">
            <a:avLst>
              <a:gd name="adj" fmla="val 85426"/>
            </a:avLst>
          </a:prstGeom>
          <a:solidFill>
            <a:srgbClr val="D5107A"/>
          </a:solidFill>
          <a:ln w="6350">
            <a:noFill/>
            <a:miter lim="800000"/>
          </a:ln>
          <a:effectLst/>
        </p:spPr>
        <p:txBody>
          <a:bodyPr wrap="none" lIns="0" tIns="0" rIns="0" bIns="0" anchor="ct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nSpc>
                <a:spcPct val="100000"/>
              </a:lnSpc>
              <a:spcBef>
                <a:spcPct val="0"/>
              </a:spcBef>
              <a:buFontTx/>
              <a:buNone/>
            </a:pPr>
            <a:endParaRPr lang="zh-CN" altLang="en-US" sz="1800">
              <a:latin typeface="Arial" panose="02080604020202020204" pitchFamily="34" charset="0"/>
            </a:endParaRPr>
          </a:p>
        </p:txBody>
      </p:sp>
      <p:sp>
        <p:nvSpPr>
          <p:cNvPr id="1049542" name="矩形 1"/>
          <p:cNvSpPr/>
          <p:nvPr/>
        </p:nvSpPr>
        <p:spPr>
          <a:xfrm>
            <a:off x="6839222" y="2534606"/>
            <a:ext cx="5022501" cy="2584450"/>
          </a:xfrm>
          <a:prstGeom prst="rect">
            <a:avLst/>
          </a:prstGeom>
        </p:spPr>
        <p:txBody>
          <a:bodyPr wrap="square">
            <a:spAutoFit/>
          </a:bodyPr>
          <a:lstStyle/>
          <a:p>
            <a:pPr algn="just">
              <a:lnSpc>
                <a:spcPct val="150000"/>
              </a:lnSpc>
            </a:pPr>
            <a:r>
              <a:rPr lang="zh-CN" altLang="en-US" dirty="0">
                <a:latin typeface="Arial" panose="02080604020202020204" pitchFamily="34" charset="0"/>
                <a:ea typeface="汉仪君黑-55W" panose="00020600040101010101" charset="-122"/>
              </a:rPr>
              <a:t>鼓励社会公众举报事故隐患、安全生产违法行为。规定负有安全生产监督管理职责的部门应当建立健全安全生产举报奖励制度，明确举报事项、奖励标准等内容，并向社会公布；对报告重大事故隐患或者举报安全生产违法行为的人员按照有关规定给予奖励（第五十二条）。</a:t>
            </a:r>
            <a:endParaRPr lang="zh-CN" altLang="en-US" dirty="0">
              <a:latin typeface="Arial" panose="02080604020202020204" pitchFamily="34" charset="0"/>
              <a:ea typeface="汉仪君黑-55W" panose="00020600040101010101" charset="-122"/>
            </a:endParaRPr>
          </a:p>
        </p:txBody>
      </p:sp>
      <p:sp>
        <p:nvSpPr>
          <p:cNvPr id="21" name="PA-矩形 20"/>
          <p:cNvSpPr/>
          <p:nvPr>
            <p:custDataLst>
              <p:tags r:id="rId3"/>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580390" y="1061720"/>
            <a:ext cx="10953750"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1784350" y="1122045"/>
            <a:ext cx="8623935" cy="521970"/>
          </a:xfrm>
          <a:prstGeom prst="rect">
            <a:avLst/>
          </a:prstGeom>
          <a:noFill/>
        </p:spPr>
        <p:txBody>
          <a:bodyPr wrap="square" rtlCol="0">
            <a:spAutoFit/>
          </a:bodyPr>
          <a:lstStyle/>
          <a:p>
            <a:pPr algn="ctr"/>
            <a:r>
              <a:rPr lang="en-US" altLang="zh-CN" sz="2800" b="1"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rPr>
              <a:t>提高事故救援和处理时效，健全应急救援体系</a:t>
            </a:r>
            <a:endParaRPr lang="en-US" altLang="zh-CN" sz="2800" b="1"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192655"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sp>
        <p:nvSpPr>
          <p:cNvPr id="13" name="TextBox 8"/>
          <p:cNvSpPr txBox="true">
            <a:spLocks noChangeArrowheads="true"/>
          </p:cNvSpPr>
          <p:nvPr/>
        </p:nvSpPr>
        <p:spPr bwMode="auto">
          <a:xfrm>
            <a:off x="5110414" y="3682674"/>
            <a:ext cx="1529172" cy="1050925"/>
          </a:xfrm>
          <a:prstGeom prst="rect">
            <a:avLst/>
          </a:prstGeom>
          <a:noFill/>
        </p:spPr>
        <p:txBody>
          <a:bodyPr wrap="square">
            <a:spAutoFit/>
          </a:bodyPr>
          <a:lstStyle>
            <a:defPPr>
              <a:defRPr lang="zh-CN"/>
            </a:defPPr>
            <a:lvl1pPr algn="ctr" eaLnBrk="1" fontAlgn="auto" hangingPunct="1">
              <a:lnSpc>
                <a:spcPct val="130000"/>
              </a:lnSpc>
              <a:spcBef>
                <a:spcPts val="0"/>
              </a:spcBef>
              <a:spcAft>
                <a:spcPts val="0"/>
              </a:spcAft>
              <a:defRPr sz="1600" b="1">
                <a:solidFill>
                  <a:srgbClr val="00B050"/>
                </a:solidFill>
                <a:latin typeface="微软雅黑" panose="020B0503020204020204" pitchFamily="34" charset="-122"/>
                <a:ea typeface="微软雅黑" panose="020B0503020204020204" pitchFamily="34" charset="-122"/>
              </a:defRPr>
            </a:lvl1pPr>
          </a:lstStyle>
          <a:p>
            <a:pPr algn="just"/>
            <a:r>
              <a:rPr lang="zh-CN" altLang="en-US" dirty="0">
                <a:solidFill>
                  <a:schemeClr val="tx1"/>
                </a:solidFill>
                <a:latin typeface="Arial" panose="02080604020202020204" pitchFamily="34" charset="0"/>
                <a:ea typeface="汉仪君黑-55W" panose="00020600040101010101" charset="-122"/>
              </a:rPr>
              <a:t>组织制定生产安全事故应急救援预案</a:t>
            </a:r>
            <a:endParaRPr lang="zh-CN" altLang="en-US" dirty="0">
              <a:solidFill>
                <a:schemeClr val="tx1"/>
              </a:solidFill>
              <a:latin typeface="Arial" panose="02080604020202020204" pitchFamily="34" charset="0"/>
              <a:ea typeface="汉仪君黑-55W" panose="00020600040101010101" charset="-122"/>
            </a:endParaRPr>
          </a:p>
        </p:txBody>
      </p:sp>
      <p:sp>
        <p:nvSpPr>
          <p:cNvPr id="14" name="燕尾形箭头 29"/>
          <p:cNvSpPr/>
          <p:nvPr/>
        </p:nvSpPr>
        <p:spPr>
          <a:xfrm rot="16200000">
            <a:off x="3074222" y="2415623"/>
            <a:ext cx="1079500" cy="1439862"/>
          </a:xfrm>
          <a:prstGeom prst="notchedRightArrow">
            <a:avLst>
              <a:gd name="adj1" fmla="val 60007"/>
              <a:gd name="adj2" fmla="val 36498"/>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350" dirty="0"/>
          </a:p>
        </p:txBody>
      </p:sp>
      <p:sp>
        <p:nvSpPr>
          <p:cNvPr id="16" name="燕尾形箭头 30"/>
          <p:cNvSpPr/>
          <p:nvPr/>
        </p:nvSpPr>
        <p:spPr>
          <a:xfrm>
            <a:off x="4032278" y="3376854"/>
            <a:ext cx="1081088" cy="1439862"/>
          </a:xfrm>
          <a:prstGeom prst="notchedRightArrow">
            <a:avLst>
              <a:gd name="adj1" fmla="val 60007"/>
              <a:gd name="adj2" fmla="val 364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350" dirty="0"/>
          </a:p>
        </p:txBody>
      </p:sp>
      <p:sp>
        <p:nvSpPr>
          <p:cNvPr id="17" name="燕尾形箭头 31"/>
          <p:cNvSpPr/>
          <p:nvPr/>
        </p:nvSpPr>
        <p:spPr>
          <a:xfrm flipH="true">
            <a:off x="2114578" y="3376854"/>
            <a:ext cx="1081088" cy="1439862"/>
          </a:xfrm>
          <a:prstGeom prst="notchedRightArrow">
            <a:avLst>
              <a:gd name="adj1" fmla="val 60007"/>
              <a:gd name="adj2" fmla="val 364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350" dirty="0"/>
          </a:p>
        </p:txBody>
      </p:sp>
      <p:sp>
        <p:nvSpPr>
          <p:cNvPr id="19" name="TextBox 7"/>
          <p:cNvSpPr txBox="true"/>
          <p:nvPr/>
        </p:nvSpPr>
        <p:spPr>
          <a:xfrm>
            <a:off x="3041015" y="3623945"/>
            <a:ext cx="1133475" cy="922020"/>
          </a:xfrm>
          <a:prstGeom prst="rect">
            <a:avLst/>
          </a:prstGeom>
          <a:noFill/>
        </p:spPr>
        <p:txBody>
          <a:bodyPr wrap="square">
            <a:spAutoFit/>
          </a:bodyPr>
          <a:lstStyle/>
          <a:p>
            <a:pPr algn="just" eaLnBrk="1" fontAlgn="auto" hangingPunct="1">
              <a:spcBef>
                <a:spcPts val="0"/>
              </a:spcBef>
              <a:spcAft>
                <a:spcPts val="0"/>
              </a:spcAft>
            </a:pPr>
            <a:r>
              <a:rPr lang="zh-CN" altLang="en-US" dirty="0">
                <a:solidFill>
                  <a:schemeClr val="tx1"/>
                </a:solidFill>
                <a:latin typeface="Arial" panose="02080604020202020204" pitchFamily="34" charset="0"/>
                <a:ea typeface="汉仪君黑-55W" panose="00020600040101010101" charset="-122"/>
              </a:rPr>
              <a:t>市、区县（自治县）人民政府</a:t>
            </a:r>
            <a:endParaRPr lang="zh-CN" altLang="en-US" dirty="0">
              <a:solidFill>
                <a:schemeClr val="tx1"/>
              </a:solidFill>
              <a:latin typeface="Arial" panose="02080604020202020204" pitchFamily="34" charset="0"/>
              <a:ea typeface="汉仪君黑-55W" panose="00020600040101010101" charset="-122"/>
            </a:endParaRPr>
          </a:p>
        </p:txBody>
      </p:sp>
      <p:sp>
        <p:nvSpPr>
          <p:cNvPr id="21" name="TextBox 8"/>
          <p:cNvSpPr txBox="true">
            <a:spLocks noChangeArrowheads="true"/>
          </p:cNvSpPr>
          <p:nvPr/>
        </p:nvSpPr>
        <p:spPr bwMode="auto">
          <a:xfrm>
            <a:off x="2894040" y="1848666"/>
            <a:ext cx="1427088" cy="730885"/>
          </a:xfrm>
          <a:prstGeom prst="rect">
            <a:avLst/>
          </a:prstGeom>
          <a:noFill/>
        </p:spPr>
        <p:txBody>
          <a:bodyPr wrap="square">
            <a:spAutoFit/>
          </a:bodyPr>
          <a:lstStyle>
            <a:defPPr>
              <a:defRPr lang="zh-CN"/>
            </a:defPPr>
            <a:lvl1pPr algn="ctr" eaLnBrk="1" fontAlgn="auto" hangingPunct="1">
              <a:lnSpc>
                <a:spcPct val="130000"/>
              </a:lnSpc>
              <a:spcBef>
                <a:spcPts val="0"/>
              </a:spcBef>
              <a:spcAft>
                <a:spcPts val="0"/>
              </a:spcAft>
              <a:defRPr sz="1600" b="1">
                <a:solidFill>
                  <a:srgbClr val="00B050"/>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Arial" panose="02080604020202020204" pitchFamily="34" charset="0"/>
                <a:ea typeface="汉仪君黑-55W" panose="00020600040101010101" charset="-122"/>
              </a:rPr>
              <a:t>建立应急</a:t>
            </a:r>
            <a:endParaRPr lang="en-US" altLang="zh-CN" dirty="0">
              <a:solidFill>
                <a:schemeClr val="tx1"/>
              </a:solidFill>
              <a:latin typeface="Arial" panose="02080604020202020204" pitchFamily="34" charset="0"/>
              <a:ea typeface="汉仪君黑-55W" panose="00020600040101010101" charset="-122"/>
            </a:endParaRPr>
          </a:p>
          <a:p>
            <a:r>
              <a:rPr lang="zh-CN" altLang="en-US" dirty="0">
                <a:solidFill>
                  <a:schemeClr val="tx1"/>
                </a:solidFill>
                <a:latin typeface="Arial" panose="02080604020202020204" pitchFamily="34" charset="0"/>
                <a:ea typeface="汉仪君黑-55W" panose="00020600040101010101" charset="-122"/>
              </a:rPr>
              <a:t>救援体系</a:t>
            </a:r>
            <a:endParaRPr lang="zh-CN" altLang="en-US" dirty="0">
              <a:solidFill>
                <a:schemeClr val="tx1"/>
              </a:solidFill>
              <a:latin typeface="Arial" panose="02080604020202020204" pitchFamily="34" charset="0"/>
              <a:ea typeface="汉仪君黑-55W" panose="00020600040101010101" charset="-122"/>
            </a:endParaRPr>
          </a:p>
        </p:txBody>
      </p:sp>
      <p:sp>
        <p:nvSpPr>
          <p:cNvPr id="22" name="TextBox 8"/>
          <p:cNvSpPr txBox="true"/>
          <p:nvPr/>
        </p:nvSpPr>
        <p:spPr>
          <a:xfrm>
            <a:off x="2769024" y="5589829"/>
            <a:ext cx="1689893" cy="730885"/>
          </a:xfrm>
          <a:prstGeom prst="rect">
            <a:avLst/>
          </a:prstGeom>
          <a:noFill/>
        </p:spPr>
        <p:txBody>
          <a:bodyPr wrap="square">
            <a:spAutoFit/>
          </a:bodyPr>
          <a:lstStyle/>
          <a:p>
            <a:pPr algn="just" eaLnBrk="1" fontAlgn="auto" hangingPunct="1">
              <a:lnSpc>
                <a:spcPct val="130000"/>
              </a:lnSpc>
              <a:spcBef>
                <a:spcPts val="0"/>
              </a:spcBef>
              <a:spcAft>
                <a:spcPts val="0"/>
              </a:spcAft>
            </a:pPr>
            <a:r>
              <a:rPr lang="zh-CN" altLang="en-US" sz="1600" b="1" dirty="0">
                <a:solidFill>
                  <a:schemeClr val="tx1"/>
                </a:solidFill>
                <a:latin typeface="Arial" panose="02080604020202020204" pitchFamily="34" charset="0"/>
                <a:ea typeface="汉仪君黑-55W" panose="00020600040101010101" charset="-122"/>
              </a:rPr>
              <a:t>储备必要的应急救援物资、装备</a:t>
            </a:r>
            <a:endParaRPr lang="zh-CN" altLang="en-US" sz="1600" b="1" dirty="0">
              <a:solidFill>
                <a:schemeClr val="tx1"/>
              </a:solidFill>
              <a:latin typeface="Arial" panose="02080604020202020204" pitchFamily="34" charset="0"/>
              <a:ea typeface="汉仪君黑-55W" panose="00020600040101010101" charset="-122"/>
            </a:endParaRPr>
          </a:p>
        </p:txBody>
      </p:sp>
      <p:sp>
        <p:nvSpPr>
          <p:cNvPr id="23" name="燕尾形箭头 35"/>
          <p:cNvSpPr/>
          <p:nvPr/>
        </p:nvSpPr>
        <p:spPr>
          <a:xfrm rot="5400000" flipV="true">
            <a:off x="3074222" y="4330148"/>
            <a:ext cx="1079500" cy="1439862"/>
          </a:xfrm>
          <a:prstGeom prst="notchedRightArrow">
            <a:avLst>
              <a:gd name="adj1" fmla="val 60007"/>
              <a:gd name="adj2" fmla="val 36498"/>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350" dirty="0"/>
          </a:p>
        </p:txBody>
      </p:sp>
      <p:sp>
        <p:nvSpPr>
          <p:cNvPr id="24" name="TextBox 8"/>
          <p:cNvSpPr txBox="true">
            <a:spLocks noChangeArrowheads="true"/>
          </p:cNvSpPr>
          <p:nvPr/>
        </p:nvSpPr>
        <p:spPr bwMode="auto">
          <a:xfrm>
            <a:off x="129780" y="3682674"/>
            <a:ext cx="2095675" cy="730885"/>
          </a:xfrm>
          <a:prstGeom prst="rect">
            <a:avLst/>
          </a:prstGeom>
          <a:noFill/>
        </p:spPr>
        <p:txBody>
          <a:bodyPr wrap="square">
            <a:spAutoFit/>
          </a:bodyPr>
          <a:lstStyle>
            <a:defPPr>
              <a:defRPr lang="zh-CN"/>
            </a:defPPr>
            <a:lvl1pPr algn="ctr" eaLnBrk="1" fontAlgn="auto" hangingPunct="1">
              <a:lnSpc>
                <a:spcPct val="130000"/>
              </a:lnSpc>
              <a:spcBef>
                <a:spcPts val="0"/>
              </a:spcBef>
              <a:spcAft>
                <a:spcPts val="0"/>
              </a:spcAft>
              <a:defRPr sz="1600" b="1">
                <a:solidFill>
                  <a:srgbClr val="00B050"/>
                </a:solidFill>
                <a:latin typeface="微软雅黑" panose="020B0503020204020204" pitchFamily="34" charset="-122"/>
                <a:ea typeface="微软雅黑" panose="020B0503020204020204" pitchFamily="34" charset="-122"/>
              </a:defRPr>
            </a:lvl1pPr>
          </a:lstStyle>
          <a:p>
            <a:pPr algn="just"/>
            <a:r>
              <a:rPr lang="zh-CN" altLang="en-US" dirty="0">
                <a:solidFill>
                  <a:schemeClr val="tx1"/>
                </a:solidFill>
                <a:latin typeface="Arial" panose="02080604020202020204" pitchFamily="34" charset="0"/>
                <a:ea typeface="汉仪君黑-55W" panose="00020600040101010101" charset="-122"/>
              </a:rPr>
              <a:t>统一规划、组织指导应急救援队伍建设</a:t>
            </a:r>
            <a:endParaRPr lang="zh-CN" altLang="en-US" dirty="0">
              <a:solidFill>
                <a:schemeClr val="tx1"/>
              </a:solidFill>
              <a:latin typeface="Arial" panose="02080604020202020204" pitchFamily="34" charset="0"/>
              <a:ea typeface="汉仪君黑-55W" panose="00020600040101010101" charset="-122"/>
            </a:endParaRPr>
          </a:p>
        </p:txBody>
      </p:sp>
      <p:sp>
        <p:nvSpPr>
          <p:cNvPr id="25" name="六边形 3"/>
          <p:cNvSpPr/>
          <p:nvPr/>
        </p:nvSpPr>
        <p:spPr>
          <a:xfrm>
            <a:off x="6913810" y="2733736"/>
            <a:ext cx="1257300" cy="1084262"/>
          </a:xfrm>
          <a:prstGeom prst="hexag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26" name="六边形 4"/>
          <p:cNvSpPr/>
          <p:nvPr/>
        </p:nvSpPr>
        <p:spPr>
          <a:xfrm>
            <a:off x="7897064" y="3809373"/>
            <a:ext cx="970863" cy="894734"/>
          </a:xfrm>
          <a:prstGeom prst="hexagon">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27" name="六边形 5"/>
          <p:cNvSpPr/>
          <p:nvPr/>
        </p:nvSpPr>
        <p:spPr>
          <a:xfrm>
            <a:off x="8222430" y="2815200"/>
            <a:ext cx="1075275" cy="931861"/>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29" name="矩形 9"/>
          <p:cNvSpPr>
            <a:spLocks noChangeArrowheads="true"/>
          </p:cNvSpPr>
          <p:nvPr/>
        </p:nvSpPr>
        <p:spPr bwMode="auto">
          <a:xfrm>
            <a:off x="7043349" y="2800068"/>
            <a:ext cx="998220" cy="829945"/>
          </a:xfrm>
          <a:prstGeom prst="rect">
            <a:avLst/>
          </a:prstGeom>
          <a:noFill/>
          <a:ln>
            <a:noFill/>
          </a:ln>
        </p:spPr>
        <p:txBody>
          <a:bodyPr wrap="none">
            <a:spAutoFit/>
          </a:bodyP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乡镇</a:t>
            </a:r>
            <a:endParaRPr lang="en-US" altLang="zh-CN" sz="1600" b="1" dirty="0">
              <a:solidFill>
                <a:schemeClr val="bg1"/>
              </a:solidFill>
              <a:latin typeface="Arial" panose="02080604020202020204" pitchFamily="34" charset="0"/>
              <a:ea typeface="汉仪君黑-55W" panose="00020600040101010101" charset="-122"/>
            </a:endParaRPr>
          </a:p>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人民政府</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30" name="矩形 10"/>
          <p:cNvSpPr>
            <a:spLocks noChangeArrowheads="true"/>
          </p:cNvSpPr>
          <p:nvPr/>
        </p:nvSpPr>
        <p:spPr bwMode="auto">
          <a:xfrm>
            <a:off x="8353595" y="2835849"/>
            <a:ext cx="794385" cy="829945"/>
          </a:xfrm>
          <a:prstGeom prst="rect">
            <a:avLst/>
          </a:prstGeom>
          <a:noFill/>
          <a:ln>
            <a:noFill/>
          </a:ln>
        </p:spPr>
        <p:txBody>
          <a:bodyPr wrap="none">
            <a:spAutoFit/>
          </a:bodyP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街道</a:t>
            </a:r>
            <a:endParaRPr lang="en-US" altLang="zh-CN" sz="1600" b="1" dirty="0">
              <a:solidFill>
                <a:schemeClr val="bg1"/>
              </a:solidFill>
              <a:latin typeface="Arial" panose="02080604020202020204" pitchFamily="34" charset="0"/>
              <a:ea typeface="汉仪君黑-55W" panose="00020600040101010101" charset="-122"/>
            </a:endParaRPr>
          </a:p>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办事处</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31" name="矩形 11"/>
          <p:cNvSpPr>
            <a:spLocks noChangeArrowheads="true"/>
          </p:cNvSpPr>
          <p:nvPr/>
        </p:nvSpPr>
        <p:spPr bwMode="auto">
          <a:xfrm>
            <a:off x="7965744" y="4031663"/>
            <a:ext cx="794385" cy="460375"/>
          </a:xfrm>
          <a:prstGeom prst="rect">
            <a:avLst/>
          </a:prstGeom>
          <a:noFill/>
          <a:ln>
            <a:noFill/>
          </a:ln>
        </p:spPr>
        <p:txBody>
          <a:bodyPr wrap="none">
            <a:spAutoFit/>
          </a:bodyP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开发区</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32" name="椭圆 13"/>
          <p:cNvSpPr>
            <a:spLocks noChangeAspect="true"/>
          </p:cNvSpPr>
          <p:nvPr/>
        </p:nvSpPr>
        <p:spPr>
          <a:xfrm>
            <a:off x="6831937" y="1680687"/>
            <a:ext cx="3811940" cy="3813808"/>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3" name="矩形 15"/>
          <p:cNvSpPr>
            <a:spLocks noChangeArrowheads="true"/>
          </p:cNvSpPr>
          <p:nvPr/>
        </p:nvSpPr>
        <p:spPr bwMode="auto">
          <a:xfrm>
            <a:off x="7503467" y="4790398"/>
            <a:ext cx="2468880" cy="368300"/>
          </a:xfrm>
          <a:prstGeom prst="rect">
            <a:avLst/>
          </a:prstGeom>
          <a:noFill/>
          <a:ln>
            <a:noFill/>
          </a:ln>
        </p:spPr>
        <p:txBody>
          <a:bodyPr wrap="none">
            <a:spAutoFit/>
          </a:bodyP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00000"/>
              </a:lnSpc>
              <a:spcBef>
                <a:spcPct val="0"/>
              </a:spcBef>
              <a:buFontTx/>
              <a:buNone/>
            </a:pPr>
            <a:r>
              <a:rPr lang="zh-CN" altLang="zh-CN" sz="1800" kern="100" dirty="0">
                <a:solidFill>
                  <a:srgbClr val="000000"/>
                </a:solidFill>
                <a:effectLst/>
                <a:latin typeface="Arial" panose="02080604020202020204" pitchFamily="34" charset="0"/>
                <a:ea typeface="汉仪君黑-55W" panose="00020600040101010101" charset="-122"/>
                <a:cs typeface="Times New Roman" panose="02020603050405020304" charset="0"/>
              </a:rPr>
              <a:t>提升基层应急救援能力</a:t>
            </a:r>
            <a:endParaRPr lang="zh-CN" altLang="zh-CN" sz="1800" b="1" kern="100" dirty="0">
              <a:solidFill>
                <a:srgbClr val="000000"/>
              </a:solidFill>
              <a:effectLst/>
              <a:latin typeface="Arial" panose="02080604020202020204" pitchFamily="34" charset="0"/>
              <a:ea typeface="汉仪君黑-55W" panose="00020600040101010101" charset="-122"/>
              <a:cs typeface="Times New Roman" panose="02020603050405020304" charset="0"/>
            </a:endParaRPr>
          </a:p>
        </p:txBody>
      </p:sp>
      <p:sp>
        <p:nvSpPr>
          <p:cNvPr id="34" name="六边形 4"/>
          <p:cNvSpPr/>
          <p:nvPr/>
        </p:nvSpPr>
        <p:spPr>
          <a:xfrm>
            <a:off x="8327097" y="1839002"/>
            <a:ext cx="970863" cy="894734"/>
          </a:xfrm>
          <a:prstGeom prst="hexagon">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r>
              <a:rPr lang="zh-CN" altLang="en-US" b="1" dirty="0">
                <a:latin typeface="Arial" panose="02080604020202020204" pitchFamily="34" charset="0"/>
                <a:ea typeface="汉仪君黑-55W" panose="00020600040101010101" charset="-122"/>
              </a:rPr>
              <a:t>工业园区</a:t>
            </a:r>
            <a:endParaRPr lang="zh-CN" altLang="en-US" b="1" dirty="0">
              <a:latin typeface="Arial" panose="02080604020202020204" pitchFamily="34" charset="0"/>
              <a:ea typeface="汉仪君黑-55W" panose="00020600040101010101" charset="-122"/>
            </a:endParaRPr>
          </a:p>
        </p:txBody>
      </p:sp>
      <p:sp>
        <p:nvSpPr>
          <p:cNvPr id="35" name="六边形 4"/>
          <p:cNvSpPr/>
          <p:nvPr/>
        </p:nvSpPr>
        <p:spPr>
          <a:xfrm>
            <a:off x="9406756" y="2683010"/>
            <a:ext cx="970863" cy="894734"/>
          </a:xfrm>
          <a:prstGeom prst="hexagon">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zh-CN" altLang="en-US" b="1" dirty="0">
                <a:latin typeface="Arial" panose="02080604020202020204" pitchFamily="34" charset="0"/>
                <a:ea typeface="汉仪君黑-55W" panose="00020600040101010101" charset="-122"/>
              </a:rPr>
              <a:t>港区</a:t>
            </a:r>
            <a:endParaRPr lang="zh-CN" altLang="en-US" b="1" dirty="0">
              <a:latin typeface="Arial" panose="02080604020202020204" pitchFamily="34" charset="0"/>
              <a:ea typeface="汉仪君黑-55W" panose="00020600040101010101" charset="-122"/>
            </a:endParaRPr>
          </a:p>
        </p:txBody>
      </p:sp>
      <p:sp>
        <p:nvSpPr>
          <p:cNvPr id="36" name="六边形 4"/>
          <p:cNvSpPr/>
          <p:nvPr/>
        </p:nvSpPr>
        <p:spPr>
          <a:xfrm>
            <a:off x="8933690" y="3839203"/>
            <a:ext cx="1303385" cy="894734"/>
          </a:xfrm>
          <a:prstGeom prst="hexagon">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zh-CN" altLang="en-US" b="1" dirty="0">
                <a:latin typeface="Arial" panose="02080604020202020204" pitchFamily="34" charset="0"/>
                <a:ea typeface="汉仪君黑-55W" panose="00020600040101010101" charset="-122"/>
              </a:rPr>
              <a:t>风景区</a:t>
            </a:r>
            <a:endParaRPr lang="zh-CN" altLang="en-US" b="1" dirty="0">
              <a:latin typeface="Arial" panose="02080604020202020204" pitchFamily="34" charset="0"/>
              <a:ea typeface="汉仪君黑-55W" panose="00020600040101010101" charset="-122"/>
            </a:endParaRPr>
          </a:p>
        </p:txBody>
      </p:sp>
      <p:sp>
        <p:nvSpPr>
          <p:cNvPr id="4" name="矩形: 圆角 3"/>
          <p:cNvSpPr/>
          <p:nvPr/>
        </p:nvSpPr>
        <p:spPr>
          <a:xfrm>
            <a:off x="6856866" y="5578802"/>
            <a:ext cx="4319362" cy="968742"/>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just"/>
            <a:r>
              <a:rPr lang="zh-CN" altLang="en-US" b="1" dirty="0">
                <a:solidFill>
                  <a:schemeClr val="tx1"/>
                </a:solidFill>
                <a:latin typeface="Arial" panose="02080604020202020204" pitchFamily="34" charset="0"/>
                <a:ea typeface="汉仪君黑-55W" panose="00020600040101010101" charset="-122"/>
              </a:rPr>
              <a:t>应当组织制定生产安全事故应急救援预案，协助开展应急救援（第五十三条）</a:t>
            </a:r>
            <a:endParaRPr lang="zh-CN" altLang="en-US" b="1" dirty="0">
              <a:solidFill>
                <a:schemeClr val="tx1"/>
              </a:solidFill>
              <a:latin typeface="Arial" panose="02080604020202020204" pitchFamily="34" charset="0"/>
              <a:ea typeface="汉仪君黑-55W" panose="00020600040101010101" charset="-122"/>
            </a:endParaRPr>
          </a:p>
        </p:txBody>
      </p:sp>
      <p:grpSp>
        <p:nvGrpSpPr>
          <p:cNvPr id="3" name="组合 2"/>
          <p:cNvGrpSpPr/>
          <p:nvPr/>
        </p:nvGrpSpPr>
        <p:grpSpPr>
          <a:xfrm>
            <a:off x="671195" y="692150"/>
            <a:ext cx="10783570" cy="226060"/>
            <a:chOff x="1840" y="1130"/>
            <a:chExt cx="16982" cy="356"/>
          </a:xfrm>
        </p:grpSpPr>
        <p:cxnSp>
          <p:nvCxnSpPr>
            <p:cNvPr id="5"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704215" y="1061720"/>
            <a:ext cx="10818495"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2254885" y="1143635"/>
            <a:ext cx="7966710" cy="521970"/>
          </a:xfrm>
          <a:prstGeom prst="rect">
            <a:avLst/>
          </a:prstGeom>
          <a:noFill/>
        </p:spPr>
        <p:txBody>
          <a:bodyPr wrap="square" rtlCol="0">
            <a:spAutoFit/>
          </a:bodyPr>
          <a:lstStyle/>
          <a:p>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完善事故调查程序，持续推动事故预防、整改</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072640"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graphicFrame>
        <p:nvGraphicFramePr>
          <p:cNvPr id="13" name="表格 1"/>
          <p:cNvGraphicFramePr>
            <a:graphicFrameLocks noGrp="true"/>
          </p:cNvGraphicFramePr>
          <p:nvPr/>
        </p:nvGraphicFramePr>
        <p:xfrm>
          <a:off x="704215" y="1722657"/>
          <a:ext cx="10818495" cy="4762225"/>
        </p:xfrm>
        <a:graphic>
          <a:graphicData uri="http://schemas.openxmlformats.org/drawingml/2006/table">
            <a:tbl>
              <a:tblPr firstRow="true" bandRow="true">
                <a:tableStyleId>{5C22544A-7EE6-4342-B048-85BDC9FD1C3A}</a:tableStyleId>
              </a:tblPr>
              <a:tblGrid>
                <a:gridCol w="832869"/>
                <a:gridCol w="9985626"/>
              </a:tblGrid>
              <a:tr h="1534610">
                <a:tc>
                  <a:txBody>
                    <a:bodyPr/>
                    <a:lstStyle/>
                    <a:p>
                      <a:pPr algn="ctr"/>
                      <a:r>
                        <a:rPr lang="zh-CN" altLang="zh-CN" sz="1800" b="1" kern="1200" dirty="0">
                          <a:solidFill>
                            <a:schemeClr val="lt1"/>
                          </a:solidFill>
                          <a:effectLst/>
                          <a:latin typeface="Arial" panose="02080604020202020204" pitchFamily="34" charset="0"/>
                          <a:ea typeface="汉仪君黑-55W" panose="00020600040101010101" charset="-122"/>
                          <a:cs typeface="+mn-cs"/>
                        </a:rPr>
                        <a:t>完善事故调查程序</a:t>
                      </a:r>
                      <a:endParaRPr lang="zh-CN" altLang="zh-CN" sz="1800" b="1" kern="1200" dirty="0">
                        <a:solidFill>
                          <a:schemeClr val="lt1"/>
                        </a:solidFill>
                        <a:effectLst/>
                        <a:latin typeface="Arial" panose="02080604020202020204" pitchFamily="34" charset="0"/>
                        <a:ea typeface="汉仪君黑-55W" panose="00020600040101010101" charset="-122"/>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accent1">
                        <a:lumMod val="75000"/>
                      </a:schemeClr>
                    </a:solidFill>
                  </a:tcPr>
                </a:tc>
                <a:tc>
                  <a:txBody>
                    <a:bodyPr/>
                    <a:lstStyle/>
                    <a:p>
                      <a:pPr algn="just"/>
                      <a:r>
                        <a:rPr lang="zh-CN" altLang="en-US" sz="1800" dirty="0">
                          <a:latin typeface="Arial" panose="02080604020202020204" pitchFamily="34" charset="0"/>
                          <a:ea typeface="汉仪君黑-55W" panose="00020600040101010101" charset="-122"/>
                        </a:rPr>
                        <a:t>规定生产安全事故由市、区县（自治县）人民政府按事故级别</a:t>
                      </a:r>
                      <a:r>
                        <a:rPr lang="zh-CN" altLang="en-US" sz="1800" dirty="0">
                          <a:latin typeface="Arial" panose="02080604020202020204" pitchFamily="34" charset="0"/>
                          <a:ea typeface="汉仪君黑-55W" panose="00020600040101010101" charset="-122"/>
                          <a:sym typeface="+mn-ea"/>
                        </a:rPr>
                        <a:t>组织</a:t>
                      </a:r>
                      <a:r>
                        <a:rPr lang="zh-CN" altLang="en-US" sz="1800" dirty="0">
                          <a:latin typeface="Arial" panose="02080604020202020204" pitchFamily="34" charset="0"/>
                          <a:ea typeface="汉仪君黑-55W" panose="00020600040101010101" charset="-122"/>
                        </a:rPr>
                        <a:t>生产安全事故调查组调查，也可以授权或者委托应急管理部门组织事故调查组进行调查（第五十六条）</a:t>
                      </a:r>
                      <a:endParaRPr lang="zh-CN" altLang="en-US" sz="1800" dirty="0">
                        <a:latin typeface="Arial" panose="02080604020202020204" pitchFamily="34" charset="0"/>
                        <a:ea typeface="汉仪君黑-55W" panose="00020600040101010101" charset="-122"/>
                      </a:endParaRPr>
                    </a:p>
                  </a:txBody>
                  <a:tcPr anchor="ctr">
                    <a:lnL w="12700" cap="flat" cmpd="sng" algn="ctr">
                      <a:solidFill>
                        <a:schemeClr val="bg1"/>
                      </a:solidFill>
                      <a:prstDash val="solid"/>
                      <a:round/>
                      <a:headEnd type="none" w="med" len="med"/>
                      <a:tailEnd type="none" w="med" len="med"/>
                    </a:lnL>
                    <a:lnR w="12700" cmpd="sng">
                      <a:noFill/>
                      <a:headEnd type="none" w="med" len="med"/>
                      <a:tailEnd type="none" w="med" len="med"/>
                    </a:lnR>
                    <a:lnT w="12700" cmpd="sng">
                      <a:noFill/>
                      <a:headEnd type="none" w="med" len="med"/>
                      <a:tailEnd type="none" w="med" len="med"/>
                    </a:lnT>
                    <a:lnB w="38100" cmpd="sng">
                      <a:noFill/>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accent1">
                        <a:lumMod val="75000"/>
                      </a:schemeClr>
                    </a:solidFill>
                  </a:tcPr>
                </a:tc>
              </a:tr>
              <a:tr h="3227615">
                <a:tc>
                  <a:txBody>
                    <a:bodyPr/>
                    <a:lstStyle/>
                    <a:p>
                      <a:pPr algn="ctr"/>
                      <a:r>
                        <a:rPr lang="zh-CN" altLang="en-US" b="1" dirty="0">
                          <a:solidFill>
                            <a:schemeClr val="bg1"/>
                          </a:solidFill>
                          <a:latin typeface="Arial" panose="02080604020202020204" pitchFamily="34" charset="0"/>
                          <a:ea typeface="汉仪君黑-55W" panose="00020600040101010101" charset="-122"/>
                        </a:rPr>
                        <a:t>事故报告</a:t>
                      </a:r>
                      <a:endParaRPr lang="zh-CN" altLang="en-US" b="1" dirty="0">
                        <a:solidFill>
                          <a:schemeClr val="bg1"/>
                        </a:solidFill>
                        <a:latin typeface="Arial" panose="02080604020202020204" pitchFamily="34" charset="0"/>
                        <a:ea typeface="汉仪君黑-55W" panose="00020600040101010101" charset="-122"/>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3A5E86"/>
                    </a:solidFill>
                  </a:tcPr>
                </a:tc>
                <a:tc>
                  <a:txBody>
                    <a:bodyPr/>
                    <a:lstStyle/>
                    <a:p>
                      <a:endParaRPr lang="zh-CN" altLang="en-US" dirty="0">
                        <a:latin typeface="微软雅黑" panose="020B0503020204020204" pitchFamily="34" charset="-122"/>
                        <a:ea typeface="汉仪君黑-55W" panose="00020600040101010101" charset="-122"/>
                      </a:endParaRPr>
                    </a:p>
                  </a:txBody>
                  <a:tcPr anchor="ctr">
                    <a:lnL w="12700" cap="flat" cmpd="sng" algn="ctr">
                      <a:solidFill>
                        <a:schemeClr val="bg1"/>
                      </a:solidFill>
                      <a:prstDash val="solid"/>
                      <a:round/>
                      <a:headEnd type="none" w="med" len="med"/>
                      <a:tailEnd type="none" w="med" len="med"/>
                    </a:lnL>
                    <a:lnR w="12700" cmpd="sng">
                      <a:noFill/>
                      <a:headEnd type="none" w="med" len="med"/>
                      <a:tailEnd type="none" w="med" len="med"/>
                    </a:lnR>
                    <a:lnT w="12700" cmpd="sng">
                      <a:noFill/>
                      <a:headEnd type="none" w="med" len="med"/>
                      <a:tailEnd type="none" w="med" len="med"/>
                    </a:lnT>
                    <a:lnB w="12700" cmpd="sng">
                      <a:noFill/>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3A5E86"/>
                    </a:solidFill>
                  </a:tcPr>
                </a:tc>
              </a:tr>
            </a:tbl>
          </a:graphicData>
        </a:graphic>
      </p:graphicFrame>
      <p:sp>
        <p:nvSpPr>
          <p:cNvPr id="16" name="AutoShape 23"/>
          <p:cNvSpPr>
            <a:spLocks noChangeArrowheads="true"/>
          </p:cNvSpPr>
          <p:nvPr/>
        </p:nvSpPr>
        <p:spPr bwMode="auto">
          <a:xfrm>
            <a:off x="4810360" y="5936773"/>
            <a:ext cx="1439862" cy="468313"/>
          </a:xfrm>
          <a:prstGeom prst="rect">
            <a:avLst/>
          </a:prstGeom>
          <a:solidFill>
            <a:srgbClr val="385B85">
              <a:alpha val="19000"/>
            </a:srgbClr>
          </a:solidFill>
          <a:ln w="19050">
            <a:solidFill>
              <a:schemeClr val="bg1"/>
            </a:solidFill>
            <a:round/>
          </a:ln>
        </p:spPr>
        <p:txBody>
          <a:bodyPr wrap="none" anchor="ct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现场有关人员</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19" name="AutoShape 23"/>
          <p:cNvSpPr>
            <a:spLocks noChangeArrowheads="true"/>
          </p:cNvSpPr>
          <p:nvPr/>
        </p:nvSpPr>
        <p:spPr bwMode="auto">
          <a:xfrm>
            <a:off x="4783871" y="5010212"/>
            <a:ext cx="1439862" cy="468313"/>
          </a:xfrm>
          <a:prstGeom prst="rect">
            <a:avLst/>
          </a:prstGeom>
          <a:solidFill>
            <a:srgbClr val="215A6B">
              <a:alpha val="19000"/>
            </a:srgbClr>
          </a:solidFill>
          <a:ln w="19050">
            <a:solidFill>
              <a:schemeClr val="bg1"/>
            </a:solidFill>
            <a:round/>
          </a:ln>
        </p:spPr>
        <p:txBody>
          <a:bodyPr wrap="none" anchor="ct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本单位负责人</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21" name="AutoShape 23"/>
          <p:cNvSpPr>
            <a:spLocks noChangeArrowheads="true"/>
          </p:cNvSpPr>
          <p:nvPr/>
        </p:nvSpPr>
        <p:spPr bwMode="auto">
          <a:xfrm>
            <a:off x="2278890" y="5086176"/>
            <a:ext cx="2248370" cy="945931"/>
          </a:xfrm>
          <a:prstGeom prst="rect">
            <a:avLst/>
          </a:prstGeom>
          <a:solidFill>
            <a:srgbClr val="385B85">
              <a:alpha val="19000"/>
            </a:srgbClr>
          </a:solidFill>
          <a:ln w="19050">
            <a:solidFill>
              <a:schemeClr val="bg1"/>
            </a:solidFill>
            <a:round/>
          </a:ln>
        </p:spPr>
        <p:txBody>
          <a:bodyPr wrap="none" anchor="ct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按照有关规定在</a:t>
            </a:r>
            <a:r>
              <a:rPr lang="en-US" altLang="zh-CN" sz="1600" b="1" dirty="0">
                <a:solidFill>
                  <a:schemeClr val="bg1"/>
                </a:solidFill>
                <a:latin typeface="Arial" panose="02080604020202020204" pitchFamily="34" charset="0"/>
                <a:ea typeface="汉仪君黑-55W" panose="00020600040101010101" charset="-122"/>
              </a:rPr>
              <a:t>1</a:t>
            </a:r>
            <a:r>
              <a:rPr lang="zh-CN" altLang="en-US" sz="1600" b="1" dirty="0">
                <a:solidFill>
                  <a:schemeClr val="bg1"/>
                </a:solidFill>
                <a:latin typeface="Arial" panose="02080604020202020204" pitchFamily="34" charset="0"/>
                <a:ea typeface="汉仪君黑-55W" panose="00020600040101010101" charset="-122"/>
              </a:rPr>
              <a:t>小时内</a:t>
            </a:r>
            <a:endParaRPr lang="en-US" altLang="zh-CN" sz="1600" b="1" dirty="0">
              <a:solidFill>
                <a:schemeClr val="bg1"/>
              </a:solidFill>
              <a:latin typeface="Arial" panose="02080604020202020204" pitchFamily="34" charset="0"/>
              <a:ea typeface="汉仪君黑-55W" panose="00020600040101010101" charset="-122"/>
            </a:endParaRPr>
          </a:p>
          <a:p>
            <a:pPr algn="just">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逐级上报事故情况</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23" name="AutoShape 23"/>
          <p:cNvSpPr>
            <a:spLocks noChangeArrowheads="true"/>
          </p:cNvSpPr>
          <p:nvPr/>
        </p:nvSpPr>
        <p:spPr bwMode="auto">
          <a:xfrm>
            <a:off x="5736427" y="4216012"/>
            <a:ext cx="5213128" cy="699519"/>
          </a:xfrm>
          <a:prstGeom prst="rect">
            <a:avLst/>
          </a:prstGeom>
          <a:solidFill>
            <a:srgbClr val="2F527F">
              <a:alpha val="19000"/>
            </a:srgbClr>
          </a:solidFill>
          <a:ln w="19050">
            <a:solidFill>
              <a:schemeClr val="bg1"/>
            </a:solidFill>
            <a:round/>
          </a:ln>
        </p:spPr>
        <p:txBody>
          <a:bodyPr wrap="none" anchor="ct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乡镇人民政府、街道办事处、公安派出所等有关单位</a:t>
            </a:r>
            <a:endParaRPr lang="en-US" altLang="zh-CN" sz="1600" b="1" dirty="0">
              <a:solidFill>
                <a:schemeClr val="bg1"/>
              </a:solidFill>
              <a:latin typeface="Arial" panose="02080604020202020204" pitchFamily="34" charset="0"/>
              <a:ea typeface="汉仪君黑-55W" panose="00020600040101010101" charset="-122"/>
            </a:endParaRPr>
          </a:p>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如果接到事故报告</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26" name="AutoShape 23"/>
          <p:cNvSpPr>
            <a:spLocks noChangeArrowheads="true"/>
          </p:cNvSpPr>
          <p:nvPr/>
        </p:nvSpPr>
        <p:spPr bwMode="auto">
          <a:xfrm>
            <a:off x="3104370" y="3309966"/>
            <a:ext cx="5213128" cy="468313"/>
          </a:xfrm>
          <a:prstGeom prst="rect">
            <a:avLst/>
          </a:prstGeom>
          <a:solidFill>
            <a:srgbClr val="002060">
              <a:alpha val="19000"/>
            </a:srgbClr>
          </a:solidFill>
          <a:ln w="19050">
            <a:solidFill>
              <a:schemeClr val="bg1"/>
            </a:solidFill>
            <a:round/>
          </a:ln>
        </p:spPr>
        <p:txBody>
          <a:bodyPr wrap="none" anchor="ct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50000"/>
              </a:lnSpc>
              <a:spcBef>
                <a:spcPct val="0"/>
              </a:spcBef>
              <a:buFontTx/>
              <a:buNone/>
            </a:pPr>
            <a:r>
              <a:rPr lang="zh-CN" altLang="en-US" sz="1600" b="1" dirty="0">
                <a:solidFill>
                  <a:schemeClr val="bg1"/>
                </a:solidFill>
                <a:latin typeface="Arial" panose="02080604020202020204" pitchFamily="34" charset="0"/>
                <a:ea typeface="汉仪君黑-55W" panose="00020600040101010101" charset="-122"/>
              </a:rPr>
              <a:t>负有安全生产监督管理职责的部门</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7" name="文本框 6"/>
          <p:cNvSpPr txBox="true"/>
          <p:nvPr/>
        </p:nvSpPr>
        <p:spPr>
          <a:xfrm>
            <a:off x="5782449" y="5547642"/>
            <a:ext cx="746234" cy="337185"/>
          </a:xfrm>
          <a:prstGeom prst="rect">
            <a:avLst/>
          </a:prstGeom>
          <a:noFill/>
        </p:spPr>
        <p:txBody>
          <a:bodyPr wrap="square" rtlCol="0">
            <a:spAutoFit/>
          </a:bodyPr>
          <a:lstStyle/>
          <a:p>
            <a:r>
              <a:rPr lang="zh-CN" altLang="en-US" sz="1600" b="1" dirty="0">
                <a:solidFill>
                  <a:schemeClr val="bg1"/>
                </a:solidFill>
                <a:latin typeface="Arial" panose="02080604020202020204" pitchFamily="34" charset="0"/>
                <a:ea typeface="汉仪君黑-55W" panose="00020600040101010101" charset="-122"/>
              </a:rPr>
              <a:t>上报</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27" name="文本框 26"/>
          <p:cNvSpPr txBox="true"/>
          <p:nvPr/>
        </p:nvSpPr>
        <p:spPr>
          <a:xfrm>
            <a:off x="4640712" y="4463389"/>
            <a:ext cx="746234" cy="337185"/>
          </a:xfrm>
          <a:prstGeom prst="rect">
            <a:avLst/>
          </a:prstGeom>
          <a:noFill/>
        </p:spPr>
        <p:txBody>
          <a:bodyPr wrap="square" rtlCol="0">
            <a:spAutoFit/>
          </a:bodyPr>
          <a:lstStyle/>
          <a:p>
            <a:r>
              <a:rPr lang="zh-CN" altLang="en-US" sz="1600" b="1" dirty="0">
                <a:solidFill>
                  <a:schemeClr val="bg1"/>
                </a:solidFill>
                <a:latin typeface="Arial" panose="02080604020202020204" pitchFamily="34" charset="0"/>
                <a:ea typeface="汉仪君黑-55W" panose="00020600040101010101" charset="-122"/>
              </a:rPr>
              <a:t>上报</a:t>
            </a:r>
            <a:endParaRPr lang="zh-CN" altLang="en-US" sz="1600" b="1" dirty="0">
              <a:solidFill>
                <a:schemeClr val="bg1"/>
              </a:solidFill>
              <a:latin typeface="Arial" panose="02080604020202020204" pitchFamily="34" charset="0"/>
              <a:ea typeface="汉仪君黑-55W" panose="00020600040101010101" charset="-122"/>
            </a:endParaRPr>
          </a:p>
        </p:txBody>
      </p:sp>
      <p:sp>
        <p:nvSpPr>
          <p:cNvPr id="29" name="文本框 28"/>
          <p:cNvSpPr txBox="true"/>
          <p:nvPr/>
        </p:nvSpPr>
        <p:spPr>
          <a:xfrm>
            <a:off x="7561677" y="3849006"/>
            <a:ext cx="746234" cy="337185"/>
          </a:xfrm>
          <a:prstGeom prst="rect">
            <a:avLst/>
          </a:prstGeom>
          <a:noFill/>
        </p:spPr>
        <p:txBody>
          <a:bodyPr wrap="square" rtlCol="0">
            <a:spAutoFit/>
          </a:bodyPr>
          <a:lstStyle/>
          <a:p>
            <a:r>
              <a:rPr lang="zh-CN" altLang="en-US" sz="1600" b="1" dirty="0">
                <a:solidFill>
                  <a:schemeClr val="bg1"/>
                </a:solidFill>
                <a:latin typeface="Arial" panose="02080604020202020204" pitchFamily="34" charset="0"/>
                <a:ea typeface="汉仪君黑-55W" panose="00020600040101010101" charset="-122"/>
              </a:rPr>
              <a:t>上报</a:t>
            </a:r>
            <a:endParaRPr lang="zh-CN" altLang="en-US" sz="1600" b="1" dirty="0">
              <a:solidFill>
                <a:schemeClr val="bg1"/>
              </a:solidFill>
              <a:latin typeface="Arial" panose="02080604020202020204" pitchFamily="34" charset="0"/>
              <a:ea typeface="汉仪君黑-55W" panose="00020600040101010101" charset="-122"/>
            </a:endParaRPr>
          </a:p>
        </p:txBody>
      </p:sp>
      <p:cxnSp>
        <p:nvCxnSpPr>
          <p:cNvPr id="33" name="直接箭头连接符 32"/>
          <p:cNvCxnSpPr/>
          <p:nvPr/>
        </p:nvCxnSpPr>
        <p:spPr>
          <a:xfrm rot="5400000" flipH="true" flipV="true">
            <a:off x="4889523" y="4403232"/>
            <a:ext cx="1175794" cy="17959"/>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rot="16200000" flipV="true">
            <a:off x="6948099" y="3992713"/>
            <a:ext cx="478247" cy="3367"/>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rot="16200000" flipV="true">
            <a:off x="5276751" y="5706161"/>
            <a:ext cx="478247" cy="3367"/>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671195" y="692150"/>
            <a:ext cx="10783570" cy="226060"/>
            <a:chOff x="1840" y="1130"/>
            <a:chExt cx="16982" cy="356"/>
          </a:xfrm>
        </p:grpSpPr>
        <p:cxnSp>
          <p:nvCxnSpPr>
            <p:cNvPr id="5"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圆角矩形 11"/>
          <p:cNvSpPr/>
          <p:nvPr/>
        </p:nvSpPr>
        <p:spPr>
          <a:xfrm>
            <a:off x="704850" y="1061720"/>
            <a:ext cx="10608945" cy="591820"/>
          </a:xfrm>
          <a:prstGeom prst="roundRect">
            <a:avLst>
              <a:gd name="adj" fmla="val 7030"/>
            </a:avLst>
          </a:prstGeom>
          <a:gradFill>
            <a:gsLst>
              <a:gs pos="50000">
                <a:schemeClr val="accent5"/>
              </a:gs>
              <a:gs pos="0">
                <a:schemeClr val="accent5">
                  <a:lumMod val="25000"/>
                  <a:lumOff val="75000"/>
                </a:schemeClr>
              </a:gs>
              <a:gs pos="100000">
                <a:schemeClr val="accent5">
                  <a:lumMod val="85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kumimoji="1" lang="zh-CN" altLang="en-US" sz="6000" dirty="0">
              <a:solidFill>
                <a:srgbClr val="FFC000"/>
              </a:solidFill>
              <a:latin typeface="汉仪君黑-45简" panose="020B0604020202020204" charset="-122"/>
              <a:ea typeface="汉仪君黑-45简" panose="020B0604020202020204" charset="-122"/>
              <a:cs typeface="汉仪君黑-45简" panose="020B0604020202020204" charset="-122"/>
            </a:endParaRPr>
          </a:p>
        </p:txBody>
      </p:sp>
      <p:sp>
        <p:nvSpPr>
          <p:cNvPr id="15" name="文本框 14"/>
          <p:cNvSpPr txBox="true"/>
          <p:nvPr/>
        </p:nvSpPr>
        <p:spPr>
          <a:xfrm>
            <a:off x="5191125" y="1096645"/>
            <a:ext cx="1809750" cy="521970"/>
          </a:xfrm>
          <a:prstGeom prst="rect">
            <a:avLst/>
          </a:prstGeom>
          <a:noFill/>
        </p:spPr>
        <p:txBody>
          <a:bodyPr wrap="square" rtlCol="0">
            <a:spAutoFit/>
          </a:bodyPr>
          <a:lstStyle/>
          <a:p>
            <a:r>
              <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法律责任</a:t>
            </a:r>
            <a:endParaRPr lang="en-US" altLang="zh-CN" sz="2800" b="1" dirty="0">
              <a:solidFill>
                <a:schemeClr val="tx1"/>
              </a:solidFill>
              <a:latin typeface="Arial" panose="02080604020202020204" pitchFamily="34" charset="0"/>
              <a:ea typeface="汉仪君黑-55W" panose="00020600040101010101" charset="-122"/>
              <a:cs typeface="汉仪君黑-45简" panose="020B0604020202020204" charset="-122"/>
              <a:sym typeface="Arial" panose="02080604020202020204" pitchFamily="34" charset="0"/>
            </a:endParaRPr>
          </a:p>
        </p:txBody>
      </p:sp>
      <p:sp>
        <p:nvSpPr>
          <p:cNvPr id="11" name="文本框 10"/>
          <p:cNvSpPr txBox="true"/>
          <p:nvPr/>
        </p:nvSpPr>
        <p:spPr>
          <a:xfrm>
            <a:off x="1035050" y="487680"/>
            <a:ext cx="2181860" cy="398780"/>
          </a:xfrm>
          <a:prstGeom prst="rect">
            <a:avLst/>
          </a:prstGeom>
          <a:noFill/>
        </p:spPr>
        <p:txBody>
          <a:bodyPr wrap="square" rtlCol="0">
            <a:spAutoFit/>
          </a:bodyPr>
          <a:lstStyle/>
          <a:p>
            <a:pPr lvl="0" algn="dist" defTabSz="1219200">
              <a:defRPr/>
            </a:pPr>
            <a:r>
              <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rPr>
              <a:t>内容解读</a:t>
            </a:r>
            <a:endParaRPr lang="zh-CN" altLang="zh-CN" sz="2000" b="1" noProof="0" dirty="0">
              <a:ln>
                <a:noFill/>
              </a:ln>
              <a:solidFill>
                <a:schemeClr val="tx1"/>
              </a:solidFill>
              <a:uLnTx/>
              <a:uFillTx/>
              <a:latin typeface="Arial" panose="02080604020202020204" pitchFamily="34" charset="0"/>
              <a:ea typeface="汉仪君黑-55W" panose="00020600040101010101" charset="-122"/>
              <a:sym typeface="汉仪君黑-45简" panose="020B0604020202020204" charset="-122"/>
            </a:endParaRPr>
          </a:p>
        </p:txBody>
      </p:sp>
      <p:grpSp>
        <p:nvGrpSpPr>
          <p:cNvPr id="50" name="组合 49"/>
          <p:cNvGrpSpPr/>
          <p:nvPr/>
        </p:nvGrpSpPr>
        <p:grpSpPr>
          <a:xfrm>
            <a:off x="284098" y="1744345"/>
            <a:ext cx="7794779" cy="3591423"/>
            <a:chOff x="615382" y="1818162"/>
            <a:chExt cx="8894478" cy="4463755"/>
          </a:xfrm>
        </p:grpSpPr>
        <p:pic>
          <p:nvPicPr>
            <p:cNvPr id="16" name="Picture 19" descr="http://www.jitu5.com/uploads/allimg/141009/259858-141009100R169.jpg"/>
            <p:cNvPicPr>
              <a:picLocks noChangeAspect="true" noChangeArrowheads="true"/>
            </p:cNvPicPr>
            <p:nvPr/>
          </p:nvPicPr>
          <p:blipFill rotWithShape="true">
            <a:blip r:embed="rId1" cstate="print">
              <a:duotone>
                <a:schemeClr val="accent5">
                  <a:shade val="45000"/>
                  <a:satMod val="135000"/>
                </a:schemeClr>
                <a:prstClr val="white"/>
              </a:duotone>
            </a:blip>
            <a:srcRect/>
            <a:stretch>
              <a:fillRect/>
            </a:stretch>
          </p:blipFill>
          <p:spPr bwMode="auto">
            <a:xfrm>
              <a:off x="808847" y="3248377"/>
              <a:ext cx="1470702" cy="1406669"/>
            </a:xfrm>
            <a:prstGeom prst="rect">
              <a:avLst/>
            </a:prstGeom>
            <a:noFill/>
          </p:spPr>
        </p:pic>
        <p:sp>
          <p:nvSpPr>
            <p:cNvPr id="17" name="文本框 15"/>
            <p:cNvSpPr txBox="true">
              <a:spLocks noChangeArrowheads="true"/>
            </p:cNvSpPr>
            <p:nvPr/>
          </p:nvSpPr>
          <p:spPr bwMode="auto">
            <a:xfrm>
              <a:off x="615382" y="4631003"/>
              <a:ext cx="1857840" cy="419085"/>
            </a:xfrm>
            <a:prstGeom prst="rect">
              <a:avLst/>
            </a:prstGeom>
            <a:noFill/>
            <a:ln>
              <a:noFill/>
            </a:ln>
          </p:spPr>
          <p:txBody>
            <a:bodyPr wrap="square">
              <a:spAutoFit/>
            </a:bodyP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00000"/>
                </a:lnSpc>
                <a:spcBef>
                  <a:spcPct val="0"/>
                </a:spcBef>
                <a:buFontTx/>
                <a:buNone/>
              </a:pPr>
              <a:r>
                <a:rPr lang="zh-CN" altLang="en-US" sz="1600" b="1" dirty="0">
                  <a:solidFill>
                    <a:schemeClr val="tx1"/>
                  </a:solidFill>
                  <a:latin typeface="Arial" panose="02080604020202020204" pitchFamily="34" charset="0"/>
                  <a:ea typeface="汉仪君黑-55W" panose="00020600040101010101" charset="-122"/>
                </a:rPr>
                <a:t>生产经营单位</a:t>
              </a:r>
              <a:endParaRPr lang="zh-CN" altLang="en-US" sz="1600" b="1" dirty="0">
                <a:solidFill>
                  <a:schemeClr val="tx1"/>
                </a:solidFill>
                <a:latin typeface="Arial" panose="02080604020202020204" pitchFamily="34" charset="0"/>
                <a:ea typeface="汉仪君黑-55W" panose="00020600040101010101" charset="-122"/>
              </a:endParaRPr>
            </a:p>
          </p:txBody>
        </p:sp>
        <p:pic>
          <p:nvPicPr>
            <p:cNvPr id="33" name="Picture 2" descr="http://www.jitu5.com/uploads/allimg/141009/259858-141009100R169.jpg"/>
            <p:cNvPicPr>
              <a:picLocks noChangeAspect="true" noChangeArrowheads="true"/>
            </p:cNvPicPr>
            <p:nvPr/>
          </p:nvPicPr>
          <p:blipFill rotWithShape="true">
            <a:blip r:embed="rId2" cstate="print">
              <a:duotone>
                <a:schemeClr val="accent5">
                  <a:shade val="45000"/>
                  <a:satMod val="135000"/>
                </a:schemeClr>
                <a:prstClr val="white"/>
              </a:duotone>
            </a:blip>
            <a:srcRect l="8696" t="322" r="17391" b="-322"/>
            <a:stretch>
              <a:fillRect/>
            </a:stretch>
          </p:blipFill>
          <p:spPr bwMode="auto">
            <a:xfrm>
              <a:off x="4871864" y="1818162"/>
              <a:ext cx="1224136" cy="1224136"/>
            </a:xfrm>
            <a:prstGeom prst="rect">
              <a:avLst/>
            </a:prstGeom>
            <a:noFill/>
          </p:spPr>
        </p:pic>
        <p:sp>
          <p:nvSpPr>
            <p:cNvPr id="32" name="箭头: 右 31"/>
            <p:cNvSpPr/>
            <p:nvPr/>
          </p:nvSpPr>
          <p:spPr>
            <a:xfrm>
              <a:off x="2279549" y="3602878"/>
              <a:ext cx="2336564" cy="1112002"/>
            </a:xfrm>
            <a:prstGeom prst="rightArrow">
              <a:avLst/>
            </a:prstGeom>
            <a:solidFill>
              <a:schemeClr val="accent1">
                <a:lumMod val="5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dirty="0">
                  <a:latin typeface="Arial" panose="02080604020202020204" pitchFamily="34" charset="0"/>
                  <a:ea typeface="汉仪君黑-55W" panose="00020600040101010101" charset="-122"/>
                </a:rPr>
                <a:t>未按照规定设置</a:t>
              </a:r>
              <a:endParaRPr lang="zh-CN" altLang="en-US" dirty="0">
                <a:latin typeface="Arial" panose="02080604020202020204" pitchFamily="34" charset="0"/>
                <a:ea typeface="汉仪君黑-55W" panose="00020600040101010101" charset="-122"/>
              </a:endParaRPr>
            </a:p>
          </p:txBody>
        </p:sp>
        <p:grpSp>
          <p:nvGrpSpPr>
            <p:cNvPr id="29" name="组合 28"/>
            <p:cNvGrpSpPr/>
            <p:nvPr/>
          </p:nvGrpSpPr>
          <p:grpSpPr>
            <a:xfrm>
              <a:off x="4373711" y="3413995"/>
              <a:ext cx="2220441" cy="1491544"/>
              <a:chOff x="858552" y="3780283"/>
              <a:chExt cx="2220441" cy="1491544"/>
            </a:xfrm>
          </p:grpSpPr>
          <p:pic>
            <p:nvPicPr>
              <p:cNvPr id="14" name="Picture 17" descr="http://www.jitu5.com/uploads/allimg/141014/259157-1410140I61514.jpg"/>
              <p:cNvPicPr>
                <a:picLocks noChangeAspect="true" noChangeArrowheads="true"/>
              </p:cNvPicPr>
              <p:nvPr/>
            </p:nvPicPr>
            <p:blipFill>
              <a:blip r:embed="rId3"/>
              <a:srcRect l="29955" t="52531" r="54926" b="34145"/>
              <a:stretch>
                <a:fillRect/>
              </a:stretch>
            </p:blipFill>
            <p:spPr bwMode="auto">
              <a:xfrm>
                <a:off x="1419340" y="3780283"/>
                <a:ext cx="1077690" cy="970793"/>
              </a:xfrm>
              <a:prstGeom prst="rect">
                <a:avLst/>
              </a:prstGeom>
              <a:noFill/>
              <a:ln>
                <a:noFill/>
              </a:ln>
            </p:spPr>
          </p:pic>
          <p:sp>
            <p:nvSpPr>
              <p:cNvPr id="19" name="文本框 15"/>
              <p:cNvSpPr txBox="true">
                <a:spLocks noChangeArrowheads="true"/>
              </p:cNvSpPr>
              <p:nvPr/>
            </p:nvSpPr>
            <p:spPr bwMode="auto">
              <a:xfrm>
                <a:off x="858552" y="4828404"/>
                <a:ext cx="2220441" cy="443423"/>
              </a:xfrm>
              <a:prstGeom prst="rect">
                <a:avLst/>
              </a:prstGeom>
              <a:noFill/>
              <a:ln>
                <a:noFill/>
              </a:ln>
            </p:spPr>
            <p:txBody>
              <a:bodyPr wrap="square">
                <a:spAutoFit/>
              </a:bodyP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00000"/>
                  </a:lnSpc>
                  <a:spcBef>
                    <a:spcPct val="0"/>
                  </a:spcBef>
                  <a:buFontTx/>
                  <a:buNone/>
                </a:pPr>
                <a:r>
                  <a:rPr lang="zh-CN" altLang="zh-CN" sz="1600" b="1" dirty="0">
                    <a:solidFill>
                      <a:schemeClr val="tx1"/>
                    </a:solidFill>
                    <a:latin typeface="Arial" panose="02080604020202020204" pitchFamily="34" charset="0"/>
                    <a:ea typeface="汉仪君黑-55W" panose="00020600040101010101" charset="-122"/>
                  </a:rPr>
                  <a:t>安全生产管理</a:t>
                </a:r>
                <a:r>
                  <a:rPr lang="zh-CN" altLang="en-US" sz="1600" b="1" dirty="0">
                    <a:solidFill>
                      <a:schemeClr val="tx1"/>
                    </a:solidFill>
                    <a:latin typeface="Arial" panose="02080604020202020204" pitchFamily="34" charset="0"/>
                    <a:ea typeface="汉仪君黑-55W" panose="00020600040101010101" charset="-122"/>
                  </a:rPr>
                  <a:t>人员</a:t>
                </a:r>
                <a:endParaRPr lang="zh-CN" altLang="en-US" sz="1600" b="1" dirty="0">
                  <a:solidFill>
                    <a:schemeClr val="tx1"/>
                  </a:solidFill>
                  <a:latin typeface="Arial" panose="02080604020202020204" pitchFamily="34" charset="0"/>
                  <a:ea typeface="汉仪君黑-55W" panose="00020600040101010101" charset="-122"/>
                </a:endParaRPr>
              </a:p>
            </p:txBody>
          </p:sp>
        </p:grpSp>
        <p:pic>
          <p:nvPicPr>
            <p:cNvPr id="21" name="Picture 6" descr="http://www.jitu5.com/uploads/allimg/130224/260465-130224193Q731.jpg"/>
            <p:cNvPicPr>
              <a:picLocks noChangeAspect="true" noChangeArrowheads="true"/>
            </p:cNvPicPr>
            <p:nvPr/>
          </p:nvPicPr>
          <p:blipFill>
            <a:blip r:embed="rId4" cstate="print"/>
            <a:srcRect r="6667" b="11270"/>
            <a:stretch>
              <a:fillRect/>
            </a:stretch>
          </p:blipFill>
          <p:spPr bwMode="auto">
            <a:xfrm>
              <a:off x="5116425" y="4963451"/>
              <a:ext cx="735012" cy="736600"/>
            </a:xfrm>
            <a:prstGeom prst="rect">
              <a:avLst/>
            </a:prstGeom>
            <a:noFill/>
            <a:ln>
              <a:noFill/>
            </a:ln>
          </p:spPr>
        </p:pic>
        <p:sp>
          <p:nvSpPr>
            <p:cNvPr id="22" name="文本框 15"/>
            <p:cNvSpPr txBox="true">
              <a:spLocks noChangeArrowheads="true"/>
            </p:cNvSpPr>
            <p:nvPr/>
          </p:nvSpPr>
          <p:spPr bwMode="auto">
            <a:xfrm>
              <a:off x="4934499" y="5862832"/>
              <a:ext cx="1221278" cy="419085"/>
            </a:xfrm>
            <a:prstGeom prst="rect">
              <a:avLst/>
            </a:prstGeom>
            <a:noFill/>
            <a:ln>
              <a:noFill/>
            </a:ln>
          </p:spPr>
          <p:txBody>
            <a:bodyPr wrap="square">
              <a:spAutoFit/>
            </a:bodyP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00000"/>
                </a:lnSpc>
                <a:spcBef>
                  <a:spcPct val="0"/>
                </a:spcBef>
                <a:buFontTx/>
                <a:buNone/>
              </a:pPr>
              <a:r>
                <a:rPr lang="zh-CN" altLang="en-US" sz="1600" b="1" dirty="0">
                  <a:solidFill>
                    <a:schemeClr val="tx1"/>
                  </a:solidFill>
                  <a:latin typeface="Arial" panose="02080604020202020204" pitchFamily="34" charset="0"/>
                  <a:ea typeface="汉仪君黑-55W" panose="00020600040101010101" charset="-122"/>
                </a:rPr>
                <a:t>警示标志</a:t>
              </a:r>
              <a:endParaRPr lang="zh-CN" altLang="en-US" sz="1600" b="1" dirty="0">
                <a:solidFill>
                  <a:schemeClr val="tx1"/>
                </a:solidFill>
                <a:latin typeface="Arial" panose="02080604020202020204" pitchFamily="34" charset="0"/>
                <a:ea typeface="汉仪君黑-55W" panose="00020600040101010101" charset="-122"/>
              </a:endParaRPr>
            </a:p>
          </p:txBody>
        </p:sp>
        <p:sp>
          <p:nvSpPr>
            <p:cNvPr id="35" name="文本框 15"/>
            <p:cNvSpPr txBox="true">
              <a:spLocks noChangeArrowheads="true"/>
            </p:cNvSpPr>
            <p:nvPr/>
          </p:nvSpPr>
          <p:spPr bwMode="auto">
            <a:xfrm>
              <a:off x="4299131" y="2959357"/>
              <a:ext cx="2220441" cy="419085"/>
            </a:xfrm>
            <a:prstGeom prst="rect">
              <a:avLst/>
            </a:prstGeom>
            <a:noFill/>
            <a:ln>
              <a:noFill/>
            </a:ln>
          </p:spPr>
          <p:txBody>
            <a:bodyPr wrap="square">
              <a:spAutoFit/>
            </a:bodyPr>
            <a:lstStyle>
              <a:lvl1pPr>
                <a:lnSpc>
                  <a:spcPct val="90000"/>
                </a:lnSpc>
                <a:spcBef>
                  <a:spcPts val="1000"/>
                </a:spcBef>
                <a:buFont typeface="Arial" panose="02080604020202020204" pitchFamily="34" charset="0"/>
                <a:buChar char="•"/>
                <a:defRPr sz="2800">
                  <a:solidFill>
                    <a:schemeClr val="tx1"/>
                  </a:solidFill>
                  <a:latin typeface="Calibri" panose="020F0502020204030204" pitchFamily="34" charset="0"/>
                  <a:ea typeface="宋体" pitchFamily="2" charset="-122"/>
                </a:defRPr>
              </a:lvl1pPr>
              <a:lvl2pPr marL="742950" indent="-285750">
                <a:lnSpc>
                  <a:spcPct val="90000"/>
                </a:lnSpc>
                <a:spcBef>
                  <a:spcPts val="500"/>
                </a:spcBef>
                <a:buFont typeface="Arial" panose="02080604020202020204" pitchFamily="34" charset="0"/>
                <a:buChar char="•"/>
                <a:defRPr sz="2400">
                  <a:solidFill>
                    <a:schemeClr val="tx1"/>
                  </a:solidFill>
                  <a:latin typeface="Calibri" panose="020F0502020204030204" pitchFamily="34" charset="0"/>
                  <a:ea typeface="宋体" pitchFamily="2" charset="-122"/>
                </a:defRPr>
              </a:lvl2pPr>
              <a:lvl3pPr marL="1143000" indent="-228600">
                <a:lnSpc>
                  <a:spcPct val="90000"/>
                </a:lnSpc>
                <a:spcBef>
                  <a:spcPts val="500"/>
                </a:spcBef>
                <a:buFont typeface="Arial" panose="02080604020202020204" pitchFamily="34" charset="0"/>
                <a:buChar char="•"/>
                <a:defRPr sz="2000">
                  <a:solidFill>
                    <a:schemeClr val="tx1"/>
                  </a:solidFill>
                  <a:latin typeface="Calibri" panose="020F0502020204030204" pitchFamily="34" charset="0"/>
                  <a:ea typeface="宋体" pitchFamily="2" charset="-122"/>
                </a:defRPr>
              </a:lvl3pPr>
              <a:lvl4pPr marL="16002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4pPr>
              <a:lvl5pPr marL="2057400" indent="-228600">
                <a:lnSpc>
                  <a:spcPct val="90000"/>
                </a:lnSpc>
                <a:spcBef>
                  <a:spcPts val="500"/>
                </a:spcBef>
                <a:buFont typeface="Arial" panose="02080604020202020204" pitchFamily="34" charset="0"/>
                <a:buChar char="•"/>
                <a:defRPr>
                  <a:solidFill>
                    <a:schemeClr val="tx1"/>
                  </a:solidFill>
                  <a:latin typeface="Calibri" panose="020F0502020204030204" pitchFamily="34" charset="0"/>
                  <a:ea typeface="宋体" pitchFamily="2" charset="-122"/>
                </a:defRPr>
              </a:lvl5pPr>
              <a:lvl6pPr marL="25146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6pPr>
              <a:lvl7pPr marL="29718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7pPr>
              <a:lvl8pPr marL="34290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8pPr>
              <a:lvl9pPr marL="3886200" indent="-228600" eaLnBrk="0" fontAlgn="base" hangingPunct="0">
                <a:lnSpc>
                  <a:spcPct val="90000"/>
                </a:lnSpc>
                <a:spcBef>
                  <a:spcPts val="500"/>
                </a:spcBef>
                <a:spcAft>
                  <a:spcPct val="0"/>
                </a:spcAft>
                <a:buFont typeface="Arial" panose="02080604020202020204" pitchFamily="34" charset="0"/>
                <a:buChar char="•"/>
                <a:defRPr>
                  <a:solidFill>
                    <a:schemeClr val="tx1"/>
                  </a:solidFill>
                  <a:latin typeface="Calibri" panose="020F0502020204030204" pitchFamily="34" charset="0"/>
                  <a:ea typeface="宋体" pitchFamily="2" charset="-122"/>
                </a:defRPr>
              </a:lvl9pPr>
            </a:lstStyle>
            <a:p>
              <a:pPr algn="ctr">
                <a:lnSpc>
                  <a:spcPct val="100000"/>
                </a:lnSpc>
                <a:spcBef>
                  <a:spcPct val="0"/>
                </a:spcBef>
                <a:buFontTx/>
                <a:buNone/>
              </a:pPr>
              <a:r>
                <a:rPr lang="zh-CN" altLang="en-US" sz="1600" b="1" dirty="0">
                  <a:solidFill>
                    <a:schemeClr val="tx1"/>
                  </a:solidFill>
                  <a:latin typeface="Arial" panose="02080604020202020204" pitchFamily="34" charset="0"/>
                  <a:ea typeface="汉仪君黑-55W" panose="00020600040101010101" charset="-122"/>
                </a:rPr>
                <a:t>安全生产管理机构</a:t>
              </a:r>
              <a:endParaRPr lang="zh-CN" altLang="en-US" sz="1600" b="1" dirty="0">
                <a:solidFill>
                  <a:schemeClr val="tx1"/>
                </a:solidFill>
                <a:latin typeface="Arial" panose="02080604020202020204" pitchFamily="34" charset="0"/>
                <a:ea typeface="汉仪君黑-55W" panose="00020600040101010101" charset="-122"/>
              </a:endParaRPr>
            </a:p>
          </p:txBody>
        </p:sp>
        <p:grpSp>
          <p:nvGrpSpPr>
            <p:cNvPr id="42" name="组合 12"/>
            <p:cNvGrpSpPr/>
            <p:nvPr/>
          </p:nvGrpSpPr>
          <p:grpSpPr>
            <a:xfrm>
              <a:off x="7289419" y="3392637"/>
              <a:ext cx="2220441" cy="1238756"/>
              <a:chOff x="3786775" y="1844687"/>
              <a:chExt cx="3820549" cy="2305025"/>
            </a:xfrm>
          </p:grpSpPr>
          <p:pic>
            <p:nvPicPr>
              <p:cNvPr id="43" name="图片 6"/>
              <p:cNvPicPr>
                <a:picLocks noChangeAspect="true"/>
              </p:cNvPicPr>
              <p:nvPr/>
            </p:nvPicPr>
            <p:blipFill rotWithShape="true">
              <a:blip r:embed="rId5" cstate="print"/>
              <a:srcRect b="4469"/>
              <a:stretch>
                <a:fillRect/>
              </a:stretch>
            </p:blipFill>
            <p:spPr>
              <a:xfrm>
                <a:off x="5529064" y="1844687"/>
                <a:ext cx="2078260" cy="2305025"/>
              </a:xfrm>
              <a:prstGeom prst="rect">
                <a:avLst/>
              </a:prstGeom>
            </p:spPr>
          </p:pic>
          <p:pic>
            <p:nvPicPr>
              <p:cNvPr id="44" name="图片 37"/>
              <p:cNvPicPr>
                <a:picLocks noChangeAspect="true"/>
              </p:cNvPicPr>
              <p:nvPr/>
            </p:nvPicPr>
            <p:blipFill>
              <a:blip r:embed="rId6"/>
              <a:srcRect l="6667" t="18694" r="13333" b="6535"/>
              <a:stretch>
                <a:fillRect/>
              </a:stretch>
            </p:blipFill>
            <p:spPr bwMode="auto">
              <a:xfrm>
                <a:off x="3786775" y="1954992"/>
                <a:ext cx="1794470" cy="2194526"/>
              </a:xfrm>
              <a:prstGeom prst="rect">
                <a:avLst/>
              </a:prstGeom>
              <a:noFill/>
              <a:ln>
                <a:noFill/>
              </a:ln>
            </p:spPr>
          </p:pic>
          <p:sp>
            <p:nvSpPr>
              <p:cNvPr id="45" name="矩形 7"/>
              <p:cNvSpPr/>
              <p:nvPr/>
            </p:nvSpPr>
            <p:spPr>
              <a:xfrm>
                <a:off x="4387307" y="2126496"/>
                <a:ext cx="355610" cy="294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文本框 46"/>
            <p:cNvSpPr txBox="true"/>
            <p:nvPr/>
          </p:nvSpPr>
          <p:spPr>
            <a:xfrm>
              <a:off x="7621649" y="4930781"/>
              <a:ext cx="1700998" cy="419085"/>
            </a:xfrm>
            <a:prstGeom prst="rect">
              <a:avLst/>
            </a:prstGeom>
            <a:noFill/>
          </p:spPr>
          <p:txBody>
            <a:bodyPr wrap="square" rtlCol="0">
              <a:spAutoFit/>
            </a:bodyPr>
            <a:lstStyle/>
            <a:p>
              <a:pPr algn="ctr">
                <a:spcBef>
                  <a:spcPct val="0"/>
                </a:spcBef>
              </a:pPr>
              <a:r>
                <a:rPr lang="zh-CN" altLang="en-US" sz="1600" b="1" dirty="0">
                  <a:solidFill>
                    <a:schemeClr val="tx1"/>
                  </a:solidFill>
                  <a:latin typeface="Arial" panose="02080604020202020204" pitchFamily="34" charset="0"/>
                  <a:ea typeface="汉仪君黑-55W" panose="00020600040101010101" charset="-122"/>
                </a:rPr>
                <a:t>奖励制度</a:t>
              </a:r>
              <a:endParaRPr lang="zh-CN" altLang="en-US" sz="1600" b="1" dirty="0">
                <a:solidFill>
                  <a:schemeClr val="tx1"/>
                </a:solidFill>
                <a:latin typeface="Arial" panose="02080604020202020204" pitchFamily="34" charset="0"/>
                <a:ea typeface="汉仪君黑-55W" panose="00020600040101010101" charset="-122"/>
              </a:endParaRPr>
            </a:p>
          </p:txBody>
        </p:sp>
      </p:grpSp>
      <p:grpSp>
        <p:nvGrpSpPr>
          <p:cNvPr id="51" name="组合 50"/>
          <p:cNvGrpSpPr/>
          <p:nvPr/>
        </p:nvGrpSpPr>
        <p:grpSpPr>
          <a:xfrm>
            <a:off x="5873541" y="1947344"/>
            <a:ext cx="4082538" cy="791664"/>
            <a:chOff x="1003130" y="2180277"/>
            <a:chExt cx="5502010" cy="1164471"/>
          </a:xfrm>
        </p:grpSpPr>
        <p:pic>
          <p:nvPicPr>
            <p:cNvPr id="52" name="图片 51"/>
            <p:cNvPicPr>
              <a:picLocks noChangeAspect="true"/>
            </p:cNvPicPr>
            <p:nvPr/>
          </p:nvPicPr>
          <p:blipFill>
            <a:blip r:embed="rId7" cstate="print">
              <a:extLst>
                <a:ext uri="{28A0092B-C50C-407E-A947-70E740481C1C}">
                  <a14:useLocalDpi xmlns:a14="http://schemas.microsoft.com/office/drawing/2010/main" val="false"/>
                </a:ext>
              </a:extLst>
            </a:blip>
            <a:stretch>
              <a:fillRect/>
            </a:stretch>
          </p:blipFill>
          <p:spPr>
            <a:xfrm>
              <a:off x="1003130" y="2180277"/>
              <a:ext cx="1188055" cy="1164471"/>
            </a:xfrm>
            <a:prstGeom prst="rect">
              <a:avLst/>
            </a:prstGeom>
          </p:spPr>
        </p:pic>
        <p:sp>
          <p:nvSpPr>
            <p:cNvPr id="53" name="文本框 52"/>
            <p:cNvSpPr txBox="true"/>
            <p:nvPr/>
          </p:nvSpPr>
          <p:spPr>
            <a:xfrm>
              <a:off x="2115051" y="2562380"/>
              <a:ext cx="4390089" cy="495971"/>
            </a:xfrm>
            <a:prstGeom prst="rect">
              <a:avLst/>
            </a:prstGeom>
            <a:noFill/>
          </p:spPr>
          <p:txBody>
            <a:bodyPr wrap="square" rtlCol="0">
              <a:spAutoFit/>
            </a:bodyPr>
            <a:lstStyle/>
            <a:p>
              <a:pPr algn="ctr">
                <a:spcBef>
                  <a:spcPct val="0"/>
                </a:spcBef>
              </a:pPr>
              <a:r>
                <a:rPr lang="zh-CN" altLang="zh-CN" sz="1600" b="1" dirty="0">
                  <a:solidFill>
                    <a:schemeClr val="tx1"/>
                  </a:solidFill>
                  <a:latin typeface="Arial" panose="02080604020202020204" pitchFamily="34" charset="0"/>
                  <a:ea typeface="汉仪君黑-55W" panose="00020600040101010101" charset="-122"/>
                </a:rPr>
                <a:t>发生生产安全事故惩罚性处罚</a:t>
              </a:r>
              <a:endParaRPr lang="zh-CN" altLang="zh-CN" sz="1600" b="1" dirty="0">
                <a:solidFill>
                  <a:schemeClr val="tx1"/>
                </a:solidFill>
                <a:latin typeface="Arial" panose="02080604020202020204" pitchFamily="34" charset="0"/>
                <a:ea typeface="汉仪君黑-55W" panose="00020600040101010101" charset="-122"/>
              </a:endParaRPr>
            </a:p>
          </p:txBody>
        </p:sp>
      </p:grpSp>
      <p:sp>
        <p:nvSpPr>
          <p:cNvPr id="54" name="矩形: 圆角 53"/>
          <p:cNvSpPr/>
          <p:nvPr/>
        </p:nvSpPr>
        <p:spPr>
          <a:xfrm>
            <a:off x="1742510" y="5381441"/>
            <a:ext cx="8130970" cy="1139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latin typeface="Arial" panose="02080604020202020204" pitchFamily="34" charset="0"/>
                <a:ea typeface="汉仪君黑-55W" panose="00020600040101010101" charset="-122"/>
              </a:rPr>
              <a:t>细化了部分法律责任条款。在具体适用中，执法部门应当依据</a:t>
            </a:r>
            <a:r>
              <a:rPr lang="en-US" altLang="zh-CN" dirty="0">
                <a:latin typeface="Arial" panose="02080604020202020204" pitchFamily="34" charset="0"/>
                <a:ea typeface="汉仪君黑-55W" panose="00020600040101010101" charset="-122"/>
              </a:rPr>
              <a:t>《</a:t>
            </a:r>
            <a:r>
              <a:rPr lang="zh-CN" altLang="en-US" dirty="0">
                <a:latin typeface="Arial" panose="02080604020202020204" pitchFamily="34" charset="0"/>
                <a:ea typeface="汉仪君黑-55W" panose="00020600040101010101" charset="-122"/>
              </a:rPr>
              <a:t>安全生产法</a:t>
            </a:r>
            <a:r>
              <a:rPr lang="en-US" altLang="zh-CN" dirty="0">
                <a:latin typeface="Arial" panose="02080604020202020204" pitchFamily="34" charset="0"/>
                <a:ea typeface="汉仪君黑-55W" panose="00020600040101010101" charset="-122"/>
              </a:rPr>
              <a:t>》</a:t>
            </a:r>
            <a:r>
              <a:rPr lang="zh-CN" altLang="en-US" dirty="0">
                <a:latin typeface="Arial" panose="02080604020202020204" pitchFamily="34" charset="0"/>
                <a:ea typeface="汉仪君黑-55W" panose="00020600040101010101" charset="-122"/>
              </a:rPr>
              <a:t>并结合本《</a:t>
            </a:r>
            <a:r>
              <a:rPr lang="zh-CN" altLang="en-US" dirty="0">
                <a:latin typeface="Arial" panose="02080604020202020204" pitchFamily="34" charset="0"/>
                <a:ea typeface="汉仪君黑-55W" panose="00020600040101010101" charset="-122"/>
                <a:sym typeface="+mn-ea"/>
              </a:rPr>
              <a:t>条例》</a:t>
            </a:r>
            <a:r>
              <a:rPr lang="zh-CN" altLang="en-US" dirty="0">
                <a:latin typeface="Arial" panose="02080604020202020204" pitchFamily="34" charset="0"/>
                <a:ea typeface="汉仪君黑-55W" panose="00020600040101010101" charset="-122"/>
              </a:rPr>
              <a:t>，对相关违法行为予以处理。</a:t>
            </a:r>
            <a:endParaRPr lang="zh-CN" altLang="en-US" dirty="0">
              <a:latin typeface="Arial" panose="02080604020202020204" pitchFamily="34" charset="0"/>
              <a:ea typeface="汉仪君黑-55W" panose="00020600040101010101" charset="-122"/>
            </a:endParaRPr>
          </a:p>
        </p:txBody>
      </p:sp>
      <p:grpSp>
        <p:nvGrpSpPr>
          <p:cNvPr id="4" name="组合 3"/>
          <p:cNvGrpSpPr/>
          <p:nvPr/>
        </p:nvGrpSpPr>
        <p:grpSpPr>
          <a:xfrm>
            <a:off x="671195" y="692150"/>
            <a:ext cx="10783570" cy="226060"/>
            <a:chOff x="1840" y="1130"/>
            <a:chExt cx="16982" cy="356"/>
          </a:xfrm>
        </p:grpSpPr>
        <p:cxnSp>
          <p:nvCxnSpPr>
            <p:cNvPr id="7"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 name="PA-矩形 20"/>
          <p:cNvSpPr/>
          <p:nvPr>
            <p:custDataLst>
              <p:tags r:id="rId8"/>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圆角矩形 2"/>
          <p:cNvSpPr/>
          <p:nvPr/>
        </p:nvSpPr>
        <p:spPr>
          <a:xfrm>
            <a:off x="4318635" y="1156970"/>
            <a:ext cx="3555365" cy="1104265"/>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zh-CN" altLang="en-US" sz="3600" b="1" dirty="0">
                <a:solidFill>
                  <a:schemeClr val="tx1"/>
                </a:solidFill>
                <a:latin typeface="Arial" panose="02080604020202020204" pitchFamily="34" charset="0"/>
                <a:ea typeface="汉仪君黑-55W" panose="00020600040101010101" charset="-122"/>
                <a:cs typeface="汉仪君黑-45简" panose="020B0604020202020204" charset="-122"/>
              </a:rPr>
              <a:t>第三章</a:t>
            </a:r>
            <a:endParaRPr kumimoji="1" lang="zh-CN" altLang="en-US" sz="3600" b="1" dirty="0">
              <a:solidFill>
                <a:schemeClr val="tx1"/>
              </a:solidFill>
              <a:latin typeface="Arial" panose="02080604020202020204" pitchFamily="34" charset="0"/>
              <a:ea typeface="汉仪君黑-55W" panose="00020600040101010101" charset="-122"/>
              <a:cs typeface="汉仪君黑-45简" panose="020B0604020202020204" charset="-122"/>
            </a:endParaRPr>
          </a:p>
        </p:txBody>
      </p:sp>
      <p:sp>
        <p:nvSpPr>
          <p:cNvPr id="3" name="文本框 2"/>
          <p:cNvSpPr txBox="true"/>
          <p:nvPr/>
        </p:nvSpPr>
        <p:spPr>
          <a:xfrm>
            <a:off x="2842019" y="2786806"/>
            <a:ext cx="6507299" cy="977265"/>
          </a:xfrm>
          <a:prstGeom prst="rect">
            <a:avLst/>
          </a:prstGeom>
          <a:noFill/>
        </p:spPr>
        <p:txBody>
          <a:bodyPr wrap="square" rtlCol="0">
            <a:spAutoFit/>
          </a:bodyPr>
          <a:p>
            <a:pPr lvl="0" algn="ctr" fontAlgn="base">
              <a:lnSpc>
                <a:spcPct val="120000"/>
              </a:lnSpc>
              <a:defRPr/>
            </a:pPr>
            <a:r>
              <a:rPr lang="zh-CN" altLang="en-US" sz="48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4800"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rPr>
              <a:t>的亮点特色</a:t>
            </a:r>
            <a:endParaRPr lang="zh-CN" altLang="en-US" sz="4800"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endParaRPr>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true"/>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矩形 22"/>
          <p:cNvSpPr/>
          <p:nvPr/>
        </p:nvSpPr>
        <p:spPr bwMode="auto">
          <a:xfrm>
            <a:off x="1185545" y="1819910"/>
            <a:ext cx="10062210" cy="4097655"/>
          </a:xfrm>
          <a:prstGeom prst="rect">
            <a:avLst/>
          </a:prstGeom>
          <a:solidFill>
            <a:schemeClr val="bg1">
              <a:lumMod val="85000"/>
              <a:alpha val="26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false" compatLnSpc="true"/>
          <a:lstStyle/>
          <a:p>
            <a:pPr marL="0" marR="0" lvl="0" indent="0" algn="l" defTabSz="914400" rtl="0" eaLnBrk="1" fontAlgn="base" latinLnBrk="0" hangingPunct="1">
              <a:lnSpc>
                <a:spcPct val="100000"/>
              </a:lnSpc>
              <a:spcBef>
                <a:spcPct val="0"/>
              </a:spcBef>
              <a:spcAft>
                <a:spcPct val="0"/>
              </a:spcAft>
              <a:buClrTx/>
              <a:buSzTx/>
              <a:buFont typeface="Arial" panose="02080604020202020204" pitchFamily="34" charset="0"/>
              <a:buNone/>
              <a:defRPr/>
            </a:pPr>
            <a:endParaRPr kumimoji="0" lang="zh-CN" altLang="en-US" sz="1800" b="0" i="0" u="none" strike="noStrike" kern="1200" cap="none" spc="0" normalizeH="0" baseline="0" noProof="0" dirty="0">
              <a:ln>
                <a:noFill/>
              </a:ln>
              <a:solidFill>
                <a:srgbClr val="3D3D3D"/>
              </a:solidFill>
              <a:effectLst/>
              <a:uLnTx/>
              <a:uFillTx/>
              <a:latin typeface="Arial" panose="02080604020202020204" pitchFamily="34" charset="0"/>
              <a:ea typeface="汉仪君黑-45简" panose="020B0604020202020204" charset="-122"/>
              <a:cs typeface="+mn-cs"/>
            </a:endParaRPr>
          </a:p>
        </p:txBody>
      </p:sp>
      <p:sp>
        <p:nvSpPr>
          <p:cNvPr id="100" name="文本框 99"/>
          <p:cNvSpPr txBox="true"/>
          <p:nvPr/>
        </p:nvSpPr>
        <p:spPr>
          <a:xfrm>
            <a:off x="1720290" y="1061719"/>
            <a:ext cx="7781290" cy="645160"/>
          </a:xfrm>
          <a:prstGeom prst="rect">
            <a:avLst/>
          </a:prstGeom>
          <a:noFill/>
          <a:ln w="9525">
            <a:noFill/>
          </a:ln>
        </p:spPr>
        <p:txBody>
          <a:bodyPr wrap="square">
            <a:spAutoFit/>
          </a:bodyPr>
          <a:lstStyle/>
          <a:p>
            <a:pPr algn="l"/>
            <a:r>
              <a:rPr lang="zh-CN" altLang="en-US" sz="36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3600" b="1" dirty="0">
                <a:solidFill>
                  <a:schemeClr val="tx1"/>
                </a:solidFill>
                <a:latin typeface="Arial" panose="02080604020202020204" pitchFamily="34" charset="0"/>
                <a:ea typeface="汉仪君黑-75简" panose="00020600040101010101" charset="-122"/>
                <a:sym typeface="+mn-ea"/>
              </a:rPr>
              <a:t>的特色亮点</a:t>
            </a:r>
            <a:endParaRPr lang="zh-CN" altLang="en-US" sz="3600" b="1" dirty="0">
              <a:solidFill>
                <a:schemeClr val="tx1"/>
              </a:solidFill>
              <a:latin typeface="Arial" panose="02080604020202020204" pitchFamily="34" charset="0"/>
              <a:ea typeface="汉仪君黑-75简" panose="00020600040101010101" charset="-122"/>
              <a:sym typeface="+mn-ea"/>
            </a:endParaRPr>
          </a:p>
        </p:txBody>
      </p:sp>
      <p:grpSp>
        <p:nvGrpSpPr>
          <p:cNvPr id="18" name="组合 17"/>
          <p:cNvGrpSpPr/>
          <p:nvPr/>
        </p:nvGrpSpPr>
        <p:grpSpPr>
          <a:xfrm>
            <a:off x="1035050" y="681990"/>
            <a:ext cx="10743565" cy="204470"/>
            <a:chOff x="1840" y="1164"/>
            <a:chExt cx="16919" cy="322"/>
          </a:xfrm>
        </p:grpSpPr>
        <p:cxnSp>
          <p:nvCxnSpPr>
            <p:cNvPr id="28"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05" y="1164"/>
              <a:ext cx="16817" cy="4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 name="文本框 1"/>
          <p:cNvSpPr txBox="true"/>
          <p:nvPr/>
        </p:nvSpPr>
        <p:spPr>
          <a:xfrm>
            <a:off x="1502410" y="1835150"/>
            <a:ext cx="9274810" cy="3893820"/>
          </a:xfrm>
          <a:prstGeom prst="rect">
            <a:avLst/>
          </a:prstGeom>
          <a:noFill/>
        </p:spPr>
        <p:txBody>
          <a:bodyPr wrap="square" rtlCol="0">
            <a:noAutofit/>
          </a:bodyPr>
          <a:lstStyle/>
          <a:p>
            <a:pPr marL="171450" indent="-171450" algn="just">
              <a:lnSpc>
                <a:spcPct val="150000"/>
              </a:lnSpc>
              <a:buFont typeface="Wingdings" panose="05000000000000000000" pitchFamily="2" charset="2"/>
              <a:buChar char="Ø"/>
            </a:pPr>
            <a:r>
              <a:rPr lang="zh-CN" altLang="en-US" sz="2000" b="1" dirty="0">
                <a:solidFill>
                  <a:srgbClr val="C00000"/>
                </a:solidFill>
                <a:latin typeface="Arial" panose="02080604020202020204" pitchFamily="34" charset="0"/>
                <a:ea typeface="汉仪君黑-55W" panose="00020600040101010101" charset="-122"/>
                <a:sym typeface="+mn-ea"/>
              </a:rPr>
              <a:t>一、贯彻新思想新理念，为安全生产发展提供坚强制度保障</a:t>
            </a:r>
            <a:endParaRPr lang="zh-CN" altLang="en-US" sz="2000" dirty="0">
              <a:latin typeface="Arial" panose="02080604020202020204" pitchFamily="34" charset="0"/>
              <a:ea typeface="汉仪君黑-55W" panose="00020600040101010101" charset="-122"/>
              <a:sym typeface="+mn-ea"/>
            </a:endParaRPr>
          </a:p>
          <a:p>
            <a:pPr marL="171450" indent="-171450" algn="just">
              <a:lnSpc>
                <a:spcPct val="150000"/>
              </a:lnSpc>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（一）规定安全生产工作</a:t>
            </a:r>
            <a:r>
              <a:rPr lang="zh-CN" altLang="en-US" b="1" dirty="0">
                <a:latin typeface="Arial" panose="02080604020202020204" pitchFamily="34" charset="0"/>
                <a:ea typeface="汉仪君黑-55W" panose="00020600040101010101" charset="-122"/>
                <a:sym typeface="+mn-ea"/>
              </a:rPr>
              <a:t>坚持中国共产党的领导。</a:t>
            </a:r>
            <a:endParaRPr lang="zh-CN" altLang="en-US" b="1" dirty="0">
              <a:latin typeface="Arial" panose="02080604020202020204" pitchFamily="34" charset="0"/>
              <a:ea typeface="汉仪君黑-55W" panose="00020600040101010101" charset="-122"/>
              <a:sym typeface="+mn-ea"/>
            </a:endParaRPr>
          </a:p>
          <a:p>
            <a:pPr marL="171450" indent="-171450" algn="just">
              <a:lnSpc>
                <a:spcPct val="150000"/>
              </a:lnSpc>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（二）增加规定“安全生产工作坚持党政同责、一岗双责，实行管行业必须管安全、管业务必须管安全、管生产经营必须管安全”。</a:t>
            </a:r>
            <a:endParaRPr lang="zh-CN" altLang="en-US" dirty="0">
              <a:latin typeface="Arial" panose="02080604020202020204" pitchFamily="34" charset="0"/>
              <a:ea typeface="汉仪君黑-55W" panose="00020600040101010101" charset="-122"/>
              <a:sym typeface="+mn-ea"/>
            </a:endParaRPr>
          </a:p>
          <a:p>
            <a:pPr marL="171450" indent="-171450" algn="just">
              <a:lnSpc>
                <a:spcPct val="150000"/>
              </a:lnSpc>
              <a:buFont typeface="Wingdings" panose="05000000000000000000" pitchFamily="2" charset="2"/>
              <a:buChar char="Ø"/>
            </a:pPr>
            <a:r>
              <a:rPr lang="zh-CN" altLang="en-US" dirty="0">
                <a:latin typeface="Arial" panose="02080604020202020204" pitchFamily="34" charset="0"/>
                <a:ea typeface="汉仪君黑-55W" panose="00020600040101010101" charset="-122"/>
              </a:rPr>
              <a:t>（三）强调</a:t>
            </a:r>
            <a:r>
              <a:rPr lang="zh-CN" altLang="en-US" b="1" dirty="0">
                <a:latin typeface="Arial" panose="02080604020202020204" pitchFamily="34" charset="0"/>
                <a:ea typeface="汉仪君黑-55W" panose="00020600040101010101" charset="-122"/>
              </a:rPr>
              <a:t>以人为本，坚持人民至上、生命至上</a:t>
            </a:r>
            <a:r>
              <a:rPr lang="zh-CN" altLang="en-US" dirty="0">
                <a:latin typeface="Arial" panose="02080604020202020204" pitchFamily="34" charset="0"/>
                <a:ea typeface="汉仪君黑-55W" panose="00020600040101010101" charset="-122"/>
              </a:rPr>
              <a:t>原则。</a:t>
            </a:r>
            <a:endParaRPr lang="zh-CN" altLang="en-US" dirty="0">
              <a:latin typeface="Arial" panose="02080604020202020204" pitchFamily="34" charset="0"/>
              <a:ea typeface="汉仪君黑-55W" panose="00020600040101010101" charset="-122"/>
            </a:endParaRPr>
          </a:p>
          <a:p>
            <a:pPr marL="171450" indent="-171450" algn="just">
              <a:lnSpc>
                <a:spcPct val="150000"/>
              </a:lnSpc>
              <a:buFont typeface="Wingdings" panose="05000000000000000000" pitchFamily="2" charset="2"/>
              <a:buChar char="Ø"/>
            </a:pPr>
            <a:r>
              <a:rPr lang="zh-CN" altLang="en-US" dirty="0">
                <a:latin typeface="Arial" panose="02080604020202020204" pitchFamily="34" charset="0"/>
                <a:ea typeface="汉仪君黑-55W" panose="00020600040101010101" charset="-122"/>
              </a:rPr>
              <a:t>（四）坚持</a:t>
            </a:r>
            <a:r>
              <a:rPr lang="zh-CN" altLang="en-US" b="1" dirty="0">
                <a:latin typeface="Arial" panose="02080604020202020204" pitchFamily="34" charset="0"/>
                <a:ea typeface="汉仪君黑-55W" panose="00020600040101010101" charset="-122"/>
              </a:rPr>
              <a:t>安全第一、预防为主、综合治理</a:t>
            </a:r>
            <a:r>
              <a:rPr lang="zh-CN" altLang="en-US" dirty="0">
                <a:latin typeface="Arial" panose="02080604020202020204" pitchFamily="34" charset="0"/>
                <a:ea typeface="汉仪君黑-55W" panose="00020600040101010101" charset="-122"/>
              </a:rPr>
              <a:t>的方针。</a:t>
            </a:r>
            <a:endParaRPr lang="zh-CN" altLang="en-US" b="1" dirty="0">
              <a:solidFill>
                <a:srgbClr val="C00000"/>
              </a:solidFill>
              <a:latin typeface="Arial" panose="02080604020202020204" pitchFamily="34" charset="0"/>
              <a:ea typeface="汉仪君黑-55W" panose="00020600040101010101" charset="-122"/>
              <a:cs typeface="+mn-ea"/>
            </a:endParaRPr>
          </a:p>
          <a:p>
            <a:pPr algn="just"/>
            <a:endParaRPr lang="zh-CN" altLang="en-US">
              <a:latin typeface="Arial" panose="02080604020202020204" pitchFamily="34" charset="0"/>
              <a:ea typeface="汉仪君黑-55W" panose="00020600040101010101" charset="-122"/>
            </a:endParaRPr>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false" advTm="0">
        <p:random/>
      </p:transition>
    </mc:Choice>
    <mc:Fallback>
      <p:transition spd="slow" advClick="false" advTm="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矩形 22"/>
          <p:cNvSpPr/>
          <p:nvPr/>
        </p:nvSpPr>
        <p:spPr bwMode="auto">
          <a:xfrm>
            <a:off x="1185545" y="1819910"/>
            <a:ext cx="10062210" cy="4097655"/>
          </a:xfrm>
          <a:prstGeom prst="rect">
            <a:avLst/>
          </a:prstGeom>
          <a:solidFill>
            <a:schemeClr val="bg1">
              <a:lumMod val="85000"/>
              <a:alpha val="26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false" compatLnSpc="true"/>
          <a:lstStyle/>
          <a:p>
            <a:pPr marL="0" marR="0" lvl="0" indent="0" algn="l" defTabSz="914400" rtl="0" eaLnBrk="1" fontAlgn="base" latinLnBrk="0" hangingPunct="1">
              <a:lnSpc>
                <a:spcPct val="100000"/>
              </a:lnSpc>
              <a:spcBef>
                <a:spcPct val="0"/>
              </a:spcBef>
              <a:spcAft>
                <a:spcPct val="0"/>
              </a:spcAft>
              <a:buClrTx/>
              <a:buSzTx/>
              <a:buFont typeface="Arial" panose="02080604020202020204" pitchFamily="34" charset="0"/>
              <a:buNone/>
              <a:defRPr/>
            </a:pPr>
            <a:endParaRPr kumimoji="0" lang="zh-CN" altLang="en-US" sz="1800" b="0" i="0" u="none" strike="noStrike" kern="1200" cap="none" spc="0" normalizeH="0" baseline="0" noProof="0" dirty="0">
              <a:ln>
                <a:noFill/>
              </a:ln>
              <a:solidFill>
                <a:srgbClr val="3D3D3D"/>
              </a:solidFill>
              <a:effectLst/>
              <a:uLnTx/>
              <a:uFillTx/>
              <a:latin typeface="Arial" panose="02080604020202020204" pitchFamily="34" charset="0"/>
              <a:ea typeface="汉仪君黑-45简" panose="020B0604020202020204" charset="-122"/>
              <a:cs typeface="+mn-cs"/>
            </a:endParaRPr>
          </a:p>
        </p:txBody>
      </p:sp>
      <p:sp>
        <p:nvSpPr>
          <p:cNvPr id="100" name="文本框 99"/>
          <p:cNvSpPr txBox="true"/>
          <p:nvPr/>
        </p:nvSpPr>
        <p:spPr>
          <a:xfrm>
            <a:off x="1720290" y="1061719"/>
            <a:ext cx="7781290" cy="645160"/>
          </a:xfrm>
          <a:prstGeom prst="rect">
            <a:avLst/>
          </a:prstGeom>
          <a:noFill/>
          <a:ln w="9525">
            <a:noFill/>
          </a:ln>
        </p:spPr>
        <p:txBody>
          <a:bodyPr wrap="square">
            <a:spAutoFit/>
          </a:bodyPr>
          <a:lstStyle/>
          <a:p>
            <a:pPr algn="l"/>
            <a:r>
              <a:rPr lang="zh-CN" altLang="en-US" sz="36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3600" b="1" dirty="0">
                <a:solidFill>
                  <a:schemeClr val="tx1"/>
                </a:solidFill>
                <a:latin typeface="Arial" panose="02080604020202020204" pitchFamily="34" charset="0"/>
                <a:ea typeface="汉仪君黑-75简" panose="00020600040101010101" charset="-122"/>
                <a:sym typeface="+mn-ea"/>
              </a:rPr>
              <a:t>的特色亮点</a:t>
            </a:r>
            <a:endParaRPr lang="zh-CN" altLang="en-US" sz="3600" b="1" dirty="0">
              <a:solidFill>
                <a:schemeClr val="tx1"/>
              </a:solidFill>
              <a:latin typeface="Arial" panose="02080604020202020204" pitchFamily="34" charset="0"/>
              <a:ea typeface="汉仪君黑-75简" panose="00020600040101010101" charset="-122"/>
              <a:sym typeface="+mn-ea"/>
            </a:endParaRPr>
          </a:p>
        </p:txBody>
      </p:sp>
      <p:sp>
        <p:nvSpPr>
          <p:cNvPr id="2" name="文本框 1"/>
          <p:cNvSpPr txBox="true"/>
          <p:nvPr/>
        </p:nvSpPr>
        <p:spPr>
          <a:xfrm>
            <a:off x="1502410" y="1989455"/>
            <a:ext cx="9274810" cy="3488690"/>
          </a:xfrm>
          <a:prstGeom prst="rect">
            <a:avLst/>
          </a:prstGeom>
          <a:noFill/>
        </p:spPr>
        <p:txBody>
          <a:bodyPr wrap="square" rtlCol="0">
            <a:noAutofit/>
          </a:bodyPr>
          <a:lstStyle/>
          <a:p>
            <a:pPr marL="171450" indent="-171450" algn="just">
              <a:lnSpc>
                <a:spcPct val="150000"/>
              </a:lnSpc>
              <a:buClrTx/>
              <a:buSzTx/>
              <a:buFont typeface="Wingdings" panose="05000000000000000000" pitchFamily="2" charset="2"/>
              <a:buChar char="Ø"/>
            </a:pPr>
            <a:r>
              <a:rPr lang="zh-CN" altLang="en-US" sz="2000" b="1" dirty="0">
                <a:solidFill>
                  <a:srgbClr val="C00000"/>
                </a:solidFill>
                <a:latin typeface="Arial" panose="02080604020202020204" pitchFamily="34" charset="0"/>
                <a:ea typeface="汉仪君黑-55W" panose="00020600040101010101" charset="-122"/>
                <a:sym typeface="+mn-ea"/>
              </a:rPr>
              <a:t>二、强化生产经营单位主体责任，抓好安全生产“牛鼻子”</a:t>
            </a:r>
            <a:endParaRPr lang="zh-CN" altLang="en-US" sz="2000" b="1" dirty="0">
              <a:solidFill>
                <a:srgbClr val="C00000"/>
              </a:solidFill>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（一）</a:t>
            </a:r>
            <a:r>
              <a:rPr lang="zh-CN" altLang="en-US" b="1" dirty="0">
                <a:latin typeface="Arial" panose="02080604020202020204" pitchFamily="34" charset="0"/>
                <a:ea typeface="汉仪君黑-55W" panose="00020600040101010101" charset="-122"/>
                <a:sym typeface="+mn-ea"/>
              </a:rPr>
              <a:t>全员安全生产责任制方面</a:t>
            </a:r>
            <a:r>
              <a:rPr lang="zh-CN" altLang="en-US" dirty="0">
                <a:latin typeface="Arial" panose="02080604020202020204" pitchFamily="34" charset="0"/>
                <a:ea typeface="汉仪君黑-55W" panose="00020600040101010101" charset="-122"/>
                <a:sym typeface="+mn-ea"/>
              </a:rPr>
              <a:t>，规定生产经营单位应当建立健全全员安全生产责任制；增加“两单两卡”制度。</a:t>
            </a:r>
            <a:endParaRPr lang="zh-CN" altLang="en-US" dirty="0">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（二）</a:t>
            </a:r>
            <a:r>
              <a:rPr lang="zh-CN" altLang="en-US" b="1" dirty="0">
                <a:latin typeface="Arial" panose="02080604020202020204" pitchFamily="34" charset="0"/>
                <a:ea typeface="汉仪君黑-55W" panose="00020600040101010101" charset="-122"/>
                <a:sym typeface="+mn-ea"/>
              </a:rPr>
              <a:t>安全生产规章制度方面</a:t>
            </a:r>
            <a:r>
              <a:rPr lang="zh-CN" altLang="en-US" dirty="0">
                <a:latin typeface="Arial" panose="02080604020202020204" pitchFamily="34" charset="0"/>
                <a:ea typeface="汉仪君黑-55W" panose="00020600040101010101" charset="-122"/>
                <a:sym typeface="+mn-ea"/>
              </a:rPr>
              <a:t>，将安全生产规章制度细化。</a:t>
            </a:r>
            <a:endParaRPr lang="zh-CN" altLang="en-US" dirty="0">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rPr>
              <a:t>（三）</a:t>
            </a:r>
            <a:r>
              <a:rPr lang="zh-CN" altLang="en-US" b="1" dirty="0">
                <a:latin typeface="Arial" panose="02080604020202020204" pitchFamily="34" charset="0"/>
                <a:ea typeface="汉仪君黑-55W" panose="00020600040101010101" charset="-122"/>
              </a:rPr>
              <a:t>安全生产管理机构设置和专职安全生产管理人员配备要求方面</a:t>
            </a:r>
            <a:r>
              <a:rPr lang="zh-CN" altLang="en-US" dirty="0">
                <a:latin typeface="Arial" panose="02080604020202020204" pitchFamily="34" charset="0"/>
                <a:ea typeface="汉仪君黑-55W" panose="00020600040101010101" charset="-122"/>
              </a:rPr>
              <a:t>，明确每个阶次的人员配备数量和比例要求，并对安全生产管理人员的安全生产职责作出规定。</a:t>
            </a:r>
            <a:endParaRPr lang="zh-CN" altLang="en-US" dirty="0">
              <a:latin typeface="Arial" panose="02080604020202020204" pitchFamily="34" charset="0"/>
              <a:ea typeface="汉仪君黑-55W" panose="00020600040101010101" charset="-122"/>
            </a:endParaRPr>
          </a:p>
          <a:p>
            <a:pPr algn="just"/>
            <a:endParaRPr lang="zh-CN" altLang="en-US">
              <a:latin typeface="Arial" panose="02080604020202020204" pitchFamily="34" charset="0"/>
              <a:ea typeface="汉仪君黑-55W" panose="00020600040101010101" charset="-122"/>
            </a:endParaRPr>
          </a:p>
        </p:txBody>
      </p:sp>
      <p:grpSp>
        <p:nvGrpSpPr>
          <p:cNvPr id="3" name="组合 2"/>
          <p:cNvGrpSpPr/>
          <p:nvPr/>
        </p:nvGrpSpPr>
        <p:grpSpPr>
          <a:xfrm>
            <a:off x="1035050" y="681990"/>
            <a:ext cx="10743565" cy="204470"/>
            <a:chOff x="1840" y="1164"/>
            <a:chExt cx="16919" cy="322"/>
          </a:xfrm>
        </p:grpSpPr>
        <p:cxnSp>
          <p:nvCxnSpPr>
            <p:cNvPr id="4"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905" y="1164"/>
              <a:ext cx="16817" cy="4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false" advTm="0">
        <p:random/>
      </p:transition>
    </mc:Choice>
    <mc:Fallback>
      <p:transition spd="slow" advClick="false" advTm="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矩形 22"/>
          <p:cNvSpPr/>
          <p:nvPr/>
        </p:nvSpPr>
        <p:spPr bwMode="auto">
          <a:xfrm>
            <a:off x="1185545" y="1819910"/>
            <a:ext cx="10062210" cy="3896995"/>
          </a:xfrm>
          <a:prstGeom prst="rect">
            <a:avLst/>
          </a:prstGeom>
          <a:solidFill>
            <a:schemeClr val="bg1">
              <a:lumMod val="85000"/>
              <a:alpha val="26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false" compatLnSpc="true"/>
          <a:lstStyle/>
          <a:p>
            <a:pPr marL="0" marR="0" lvl="0" indent="0" algn="l" defTabSz="914400" rtl="0" eaLnBrk="1" fontAlgn="base" latinLnBrk="0" hangingPunct="1">
              <a:lnSpc>
                <a:spcPct val="100000"/>
              </a:lnSpc>
              <a:spcBef>
                <a:spcPct val="0"/>
              </a:spcBef>
              <a:spcAft>
                <a:spcPct val="0"/>
              </a:spcAft>
              <a:buClrTx/>
              <a:buSzTx/>
              <a:buFont typeface="Arial" panose="02080604020202020204" pitchFamily="34" charset="0"/>
              <a:buNone/>
              <a:defRPr/>
            </a:pPr>
            <a:endParaRPr kumimoji="0" lang="zh-CN" altLang="en-US" sz="1800" b="0" i="0" u="none" strike="noStrike" kern="1200" cap="none" spc="0" normalizeH="0" baseline="0" noProof="0" dirty="0">
              <a:ln>
                <a:noFill/>
              </a:ln>
              <a:solidFill>
                <a:srgbClr val="3D3D3D"/>
              </a:solidFill>
              <a:effectLst/>
              <a:uLnTx/>
              <a:uFillTx/>
              <a:latin typeface="Arial" panose="02080604020202020204" pitchFamily="34" charset="0"/>
              <a:ea typeface="汉仪君黑-45简" panose="020B0604020202020204" charset="-122"/>
              <a:cs typeface="+mn-cs"/>
            </a:endParaRPr>
          </a:p>
        </p:txBody>
      </p:sp>
      <p:sp>
        <p:nvSpPr>
          <p:cNvPr id="100" name="文本框 99"/>
          <p:cNvSpPr txBox="true"/>
          <p:nvPr/>
        </p:nvSpPr>
        <p:spPr>
          <a:xfrm>
            <a:off x="1720290" y="1061719"/>
            <a:ext cx="7781290" cy="645160"/>
          </a:xfrm>
          <a:prstGeom prst="rect">
            <a:avLst/>
          </a:prstGeom>
          <a:noFill/>
          <a:ln w="9525">
            <a:noFill/>
          </a:ln>
        </p:spPr>
        <p:txBody>
          <a:bodyPr wrap="square">
            <a:spAutoFit/>
          </a:bodyPr>
          <a:lstStyle/>
          <a:p>
            <a:pPr algn="l"/>
            <a:r>
              <a:rPr lang="zh-CN" altLang="en-US" sz="36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3600" b="1" dirty="0">
                <a:solidFill>
                  <a:schemeClr val="tx1"/>
                </a:solidFill>
                <a:latin typeface="Arial" panose="02080604020202020204" pitchFamily="34" charset="0"/>
                <a:ea typeface="汉仪君黑-75简" panose="00020600040101010101" charset="-122"/>
                <a:sym typeface="+mn-ea"/>
              </a:rPr>
              <a:t>的特色亮点</a:t>
            </a:r>
            <a:endParaRPr lang="zh-CN" altLang="en-US" sz="3600" b="1" dirty="0">
              <a:solidFill>
                <a:schemeClr val="tx1"/>
              </a:solidFill>
              <a:latin typeface="Arial" panose="02080604020202020204" pitchFamily="34" charset="0"/>
              <a:ea typeface="汉仪君黑-75简" panose="00020600040101010101" charset="-122"/>
              <a:sym typeface="+mn-ea"/>
            </a:endParaRPr>
          </a:p>
        </p:txBody>
      </p:sp>
      <p:sp>
        <p:nvSpPr>
          <p:cNvPr id="2" name="文本框 1"/>
          <p:cNvSpPr txBox="true"/>
          <p:nvPr/>
        </p:nvSpPr>
        <p:spPr>
          <a:xfrm>
            <a:off x="1502410" y="1825625"/>
            <a:ext cx="9274810" cy="4541520"/>
          </a:xfrm>
          <a:prstGeom prst="rect">
            <a:avLst/>
          </a:prstGeom>
          <a:noFill/>
        </p:spPr>
        <p:txBody>
          <a:bodyPr wrap="square" rtlCol="0">
            <a:noAutofit/>
          </a:bodyPr>
          <a:lstStyle/>
          <a:p>
            <a:pPr marL="171450" indent="-171450" algn="just">
              <a:lnSpc>
                <a:spcPct val="150000"/>
              </a:lnSpc>
              <a:buFont typeface="Wingdings" panose="05000000000000000000" pitchFamily="2" charset="2"/>
              <a:buChar char="Ø"/>
            </a:pPr>
            <a:r>
              <a:rPr lang="zh-CN" altLang="en-US" sz="2000" b="1" dirty="0">
                <a:solidFill>
                  <a:srgbClr val="C00000"/>
                </a:solidFill>
                <a:latin typeface="Arial" panose="02080604020202020204" pitchFamily="34" charset="0"/>
                <a:ea typeface="汉仪君黑-55W" panose="00020600040101010101" charset="-122"/>
                <a:sym typeface="+mn-ea"/>
              </a:rPr>
              <a:t>三、强化安全生产基层末梢管理，提升基层应急治理能力</a:t>
            </a:r>
            <a:endParaRPr lang="zh-CN" altLang="en-US" sz="2000" b="1" dirty="0">
              <a:solidFill>
                <a:srgbClr val="C00000"/>
              </a:solidFill>
              <a:latin typeface="Arial" panose="02080604020202020204" pitchFamily="34" charset="0"/>
              <a:ea typeface="汉仪君黑-55W" panose="00020600040101010101" charset="-122"/>
              <a:sym typeface="+mn-ea"/>
            </a:endParaRPr>
          </a:p>
          <a:p>
            <a:pPr marL="171450" indent="-171450" algn="just">
              <a:lnSpc>
                <a:spcPct val="150000"/>
              </a:lnSpc>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（一）</a:t>
            </a:r>
            <a:r>
              <a:rPr lang="zh-CN" altLang="en-US" b="1" dirty="0">
                <a:latin typeface="Arial" panose="02080604020202020204" pitchFamily="34" charset="0"/>
                <a:ea typeface="汉仪君黑-55W" panose="00020600040101010101" charset="-122"/>
                <a:sym typeface="+mn-ea"/>
              </a:rPr>
              <a:t>强化乡镇（街道）和相关管理机构的监督检查权力</a:t>
            </a:r>
            <a:r>
              <a:rPr lang="zh-CN" altLang="en-US" dirty="0">
                <a:latin typeface="Arial" panose="02080604020202020204" pitchFamily="34" charset="0"/>
                <a:ea typeface="汉仪君黑-55W" panose="00020600040101010101" charset="-122"/>
                <a:sym typeface="+mn-ea"/>
              </a:rPr>
              <a:t>。乡镇人民政府、街道办事处应当按照分类分级监督管理的要求和监督管理权限，编制安全生产年度监督检查计划，并按照年度监督检查计划进行监督检查。</a:t>
            </a:r>
            <a:endParaRPr lang="zh-CN" altLang="en-US" dirty="0">
              <a:latin typeface="Arial" panose="02080604020202020204" pitchFamily="34" charset="0"/>
              <a:ea typeface="汉仪君黑-55W" panose="00020600040101010101" charset="-122"/>
              <a:sym typeface="+mn-ea"/>
            </a:endParaRPr>
          </a:p>
          <a:p>
            <a:pPr marL="171450" indent="-171450" algn="just">
              <a:lnSpc>
                <a:spcPct val="150000"/>
              </a:lnSpc>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（二）</a:t>
            </a:r>
            <a:r>
              <a:rPr lang="zh-CN" altLang="en-US" b="1" dirty="0">
                <a:latin typeface="Arial" panose="02080604020202020204" pitchFamily="34" charset="0"/>
                <a:ea typeface="汉仪君黑-55W" panose="00020600040101010101" charset="-122"/>
                <a:sym typeface="+mn-ea"/>
              </a:rPr>
              <a:t>规范村民委员会、居民委员会的报告和协助查处义务</a:t>
            </a:r>
            <a:r>
              <a:rPr lang="zh-CN" altLang="en-US" dirty="0">
                <a:latin typeface="Arial" panose="02080604020202020204" pitchFamily="34" charset="0"/>
                <a:ea typeface="汉仪君黑-55W" panose="00020600040101010101" charset="-122"/>
                <a:sym typeface="+mn-ea"/>
              </a:rPr>
              <a:t>。</a:t>
            </a:r>
            <a:endParaRPr lang="zh-CN" altLang="en-US" dirty="0">
              <a:latin typeface="Arial" panose="02080604020202020204" pitchFamily="34" charset="0"/>
              <a:ea typeface="汉仪君黑-55W" panose="00020600040101010101" charset="-122"/>
              <a:sym typeface="+mn-ea"/>
            </a:endParaRPr>
          </a:p>
          <a:p>
            <a:pPr indent="0" algn="just">
              <a:lnSpc>
                <a:spcPct val="150000"/>
              </a:lnSpc>
              <a:buFont typeface="Wingdings" panose="05000000000000000000" pitchFamily="2" charset="2"/>
              <a:buNone/>
            </a:pPr>
            <a:endParaRPr lang="zh-CN" altLang="en-US" dirty="0">
              <a:latin typeface="Arial" panose="02080604020202020204" pitchFamily="34" charset="0"/>
              <a:ea typeface="汉仪君黑-55W" panose="00020600040101010101" charset="-122"/>
            </a:endParaRPr>
          </a:p>
          <a:p>
            <a:pPr algn="just"/>
            <a:endParaRPr lang="zh-CN" altLang="en-US">
              <a:latin typeface="Arial" panose="02080604020202020204" pitchFamily="34" charset="0"/>
              <a:ea typeface="汉仪君黑-55W" panose="00020600040101010101" charset="-122"/>
            </a:endParaRPr>
          </a:p>
          <a:p>
            <a:pPr algn="just"/>
            <a:endParaRPr lang="zh-CN" altLang="en-US">
              <a:latin typeface="Arial" panose="02080604020202020204" pitchFamily="34" charset="0"/>
              <a:ea typeface="汉仪君黑-55W" panose="00020600040101010101" charset="-122"/>
            </a:endParaRPr>
          </a:p>
        </p:txBody>
      </p:sp>
      <p:grpSp>
        <p:nvGrpSpPr>
          <p:cNvPr id="3" name="组合 2"/>
          <p:cNvGrpSpPr/>
          <p:nvPr/>
        </p:nvGrpSpPr>
        <p:grpSpPr>
          <a:xfrm>
            <a:off x="1035050" y="681990"/>
            <a:ext cx="10743565" cy="204470"/>
            <a:chOff x="1840" y="1164"/>
            <a:chExt cx="16919" cy="322"/>
          </a:xfrm>
        </p:grpSpPr>
        <p:cxnSp>
          <p:nvCxnSpPr>
            <p:cNvPr id="4"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905" y="1164"/>
              <a:ext cx="16817" cy="4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false" advTm="0">
        <p:random/>
      </p:transition>
    </mc:Choice>
    <mc:Fallback>
      <p:transition spd="slow" advClick="false" advTm="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矩形 22"/>
          <p:cNvSpPr/>
          <p:nvPr/>
        </p:nvSpPr>
        <p:spPr bwMode="auto">
          <a:xfrm>
            <a:off x="1185545" y="1819910"/>
            <a:ext cx="10062210" cy="3974465"/>
          </a:xfrm>
          <a:prstGeom prst="rect">
            <a:avLst/>
          </a:prstGeom>
          <a:solidFill>
            <a:schemeClr val="bg1">
              <a:lumMod val="85000"/>
              <a:alpha val="26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false" compatLnSpc="true"/>
          <a:lstStyle/>
          <a:p>
            <a:pPr marL="0" marR="0" lvl="0" indent="0" algn="l" defTabSz="914400" rtl="0" eaLnBrk="1" fontAlgn="base" latinLnBrk="0" hangingPunct="1">
              <a:lnSpc>
                <a:spcPct val="100000"/>
              </a:lnSpc>
              <a:spcBef>
                <a:spcPct val="0"/>
              </a:spcBef>
              <a:spcAft>
                <a:spcPct val="0"/>
              </a:spcAft>
              <a:buClrTx/>
              <a:buSzTx/>
              <a:buFont typeface="Arial" panose="02080604020202020204" pitchFamily="34" charset="0"/>
              <a:buNone/>
              <a:defRPr/>
            </a:pPr>
            <a:endParaRPr kumimoji="0" lang="zh-CN" altLang="en-US" sz="1800" b="0" i="0" u="none" strike="noStrike" kern="1200" cap="none" spc="0" normalizeH="0" baseline="0" noProof="0" dirty="0">
              <a:ln>
                <a:noFill/>
              </a:ln>
              <a:solidFill>
                <a:srgbClr val="3D3D3D"/>
              </a:solidFill>
              <a:effectLst/>
              <a:uLnTx/>
              <a:uFillTx/>
              <a:latin typeface="Arial" panose="02080604020202020204" pitchFamily="34" charset="0"/>
              <a:ea typeface="汉仪君黑-45简" panose="020B0604020202020204" charset="-122"/>
              <a:cs typeface="+mn-cs"/>
            </a:endParaRPr>
          </a:p>
        </p:txBody>
      </p:sp>
      <p:sp>
        <p:nvSpPr>
          <p:cNvPr id="100" name="文本框 99"/>
          <p:cNvSpPr txBox="true"/>
          <p:nvPr/>
        </p:nvSpPr>
        <p:spPr>
          <a:xfrm>
            <a:off x="1720290" y="1061719"/>
            <a:ext cx="7781290" cy="645160"/>
          </a:xfrm>
          <a:prstGeom prst="rect">
            <a:avLst/>
          </a:prstGeom>
          <a:noFill/>
          <a:ln w="9525">
            <a:noFill/>
          </a:ln>
        </p:spPr>
        <p:txBody>
          <a:bodyPr wrap="square">
            <a:spAutoFit/>
          </a:bodyPr>
          <a:lstStyle/>
          <a:p>
            <a:pPr algn="l"/>
            <a:r>
              <a:rPr lang="zh-CN" altLang="en-US" sz="3600" b="1" dirty="0">
                <a:latin typeface="Arial" panose="02080604020202020204" pitchFamily="34" charset="0"/>
                <a:ea typeface="汉仪君黑-55W" panose="00020600040101010101" charset="-122"/>
                <a:cs typeface="汉仪君黑-45简" panose="020B0604020202020204" charset="-122"/>
                <a:sym typeface="Arial" panose="02080604020202020204" pitchFamily="34" charset="0"/>
              </a:rPr>
              <a:t>《条例》</a:t>
            </a:r>
            <a:r>
              <a:rPr lang="zh-CN" altLang="en-US" sz="3600" b="1" dirty="0">
                <a:solidFill>
                  <a:schemeClr val="tx1"/>
                </a:solidFill>
                <a:latin typeface="Arial" panose="02080604020202020204" pitchFamily="34" charset="0"/>
                <a:ea typeface="汉仪君黑-75简" panose="00020600040101010101" charset="-122"/>
                <a:sym typeface="+mn-ea"/>
              </a:rPr>
              <a:t>的特色亮点</a:t>
            </a:r>
            <a:endParaRPr lang="zh-CN" altLang="en-US" sz="3600" b="1" dirty="0">
              <a:solidFill>
                <a:schemeClr val="tx1"/>
              </a:solidFill>
              <a:latin typeface="Arial" panose="02080604020202020204" pitchFamily="34" charset="0"/>
              <a:ea typeface="汉仪君黑-75简" panose="00020600040101010101" charset="-122"/>
              <a:sym typeface="+mn-ea"/>
            </a:endParaRPr>
          </a:p>
        </p:txBody>
      </p:sp>
      <p:sp>
        <p:nvSpPr>
          <p:cNvPr id="2" name="文本框 1"/>
          <p:cNvSpPr txBox="true"/>
          <p:nvPr/>
        </p:nvSpPr>
        <p:spPr>
          <a:xfrm>
            <a:off x="1502410" y="1825625"/>
            <a:ext cx="9274810" cy="4541520"/>
          </a:xfrm>
          <a:prstGeom prst="rect">
            <a:avLst/>
          </a:prstGeom>
          <a:noFill/>
        </p:spPr>
        <p:txBody>
          <a:bodyPr wrap="square" rtlCol="0">
            <a:noAutofit/>
          </a:bodyPr>
          <a:lstStyle/>
          <a:p>
            <a:pPr marL="171450" indent="-171450" algn="just">
              <a:lnSpc>
                <a:spcPct val="150000"/>
              </a:lnSpc>
              <a:buClrTx/>
              <a:buSzTx/>
              <a:buFont typeface="Wingdings" panose="05000000000000000000" pitchFamily="2" charset="2"/>
              <a:buChar char="Ø"/>
            </a:pPr>
            <a:r>
              <a:rPr lang="zh-CN" altLang="en-US" sz="2000" b="1" dirty="0">
                <a:solidFill>
                  <a:srgbClr val="C00000"/>
                </a:solidFill>
                <a:latin typeface="Arial" panose="02080604020202020204" pitchFamily="34" charset="0"/>
                <a:ea typeface="汉仪君黑-55W" panose="00020600040101010101" charset="-122"/>
                <a:sym typeface="+mn-ea"/>
              </a:rPr>
              <a:t>四、强化风险预防治理，着力解决易发频发生产安全事故薄弱环节和突出问题</a:t>
            </a:r>
            <a:endParaRPr lang="zh-CN" altLang="en-US" sz="2000" b="1" dirty="0">
              <a:solidFill>
                <a:srgbClr val="C00000"/>
              </a:solidFill>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（一）规定生产经营单位应当</a:t>
            </a:r>
            <a:r>
              <a:rPr lang="zh-CN" altLang="en-US" b="1" dirty="0">
                <a:latin typeface="Arial" panose="02080604020202020204" pitchFamily="34" charset="0"/>
                <a:ea typeface="汉仪君黑-55W" panose="00020600040101010101" charset="-122"/>
                <a:sym typeface="+mn-ea"/>
              </a:rPr>
              <a:t>按照国家和本市规定安全使用建筑物，不得擅自改变</a:t>
            </a:r>
            <a:r>
              <a:rPr lang="zh-CN" altLang="en-US" dirty="0">
                <a:latin typeface="Arial" panose="02080604020202020204" pitchFamily="34" charset="0"/>
                <a:ea typeface="汉仪君黑-55W" panose="00020600040101010101" charset="-122"/>
                <a:sym typeface="+mn-ea"/>
              </a:rPr>
              <a:t>。</a:t>
            </a:r>
            <a:endParaRPr lang="zh-CN" altLang="en-US" dirty="0">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（二）规定生产经营单位进行危险作业时，</a:t>
            </a:r>
            <a:r>
              <a:rPr lang="zh-CN" altLang="en-US" b="1" dirty="0">
                <a:latin typeface="Arial" panose="02080604020202020204" pitchFamily="34" charset="0"/>
                <a:ea typeface="汉仪君黑-55W" panose="00020600040101010101" charset="-122"/>
                <a:sym typeface="+mn-ea"/>
              </a:rPr>
              <a:t>应当对作业现场进行安全管理措施</a:t>
            </a:r>
            <a:r>
              <a:rPr lang="zh-CN" altLang="en-US" dirty="0">
                <a:latin typeface="Arial" panose="02080604020202020204" pitchFamily="34" charset="0"/>
                <a:ea typeface="汉仪君黑-55W" panose="00020600040101010101" charset="-122"/>
                <a:sym typeface="+mn-ea"/>
              </a:rPr>
              <a:t>。</a:t>
            </a:r>
            <a:endParaRPr lang="zh-CN" altLang="en-US" dirty="0">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（三）规定物业服务企业应当</a:t>
            </a:r>
            <a:r>
              <a:rPr lang="zh-CN" altLang="en-US" b="1" dirty="0">
                <a:latin typeface="Arial" panose="02080604020202020204" pitchFamily="34" charset="0"/>
                <a:ea typeface="汉仪君黑-55W" panose="00020600040101010101" charset="-122"/>
                <a:sym typeface="+mn-ea"/>
              </a:rPr>
              <a:t>对物业服务区域的重点部位和重要设施开展检查</a:t>
            </a:r>
            <a:r>
              <a:rPr lang="zh-CN" altLang="en-US" dirty="0">
                <a:latin typeface="Arial" panose="02080604020202020204" pitchFamily="34" charset="0"/>
                <a:ea typeface="汉仪君黑-55W" panose="00020600040101010101" charset="-122"/>
                <a:sym typeface="+mn-ea"/>
              </a:rPr>
              <a:t>，</a:t>
            </a:r>
            <a:r>
              <a:rPr lang="zh-CN" altLang="en-US" b="1" dirty="0">
                <a:latin typeface="Arial" panose="02080604020202020204" pitchFamily="34" charset="0"/>
                <a:ea typeface="汉仪君黑-55W" panose="00020600040101010101" charset="-122"/>
                <a:sym typeface="+mn-ea"/>
              </a:rPr>
              <a:t>对装饰装修区域开展巡查；对发现的事故隐患，采取防范措施并发出警示；对发现的重大事故隐患，应当及时报告。</a:t>
            </a:r>
            <a:endParaRPr lang="zh-CN" altLang="en-US" b="1" dirty="0">
              <a:latin typeface="Arial" panose="02080604020202020204" pitchFamily="34" charset="0"/>
              <a:ea typeface="汉仪君黑-55W" panose="00020600040101010101" charset="-122"/>
              <a:sym typeface="+mn-ea"/>
            </a:endParaRPr>
          </a:p>
          <a:p>
            <a:pPr indent="0" algn="just">
              <a:lnSpc>
                <a:spcPct val="150000"/>
              </a:lnSpc>
              <a:buClrTx/>
              <a:buSzTx/>
              <a:buFont typeface="Wingdings" panose="05000000000000000000" pitchFamily="2" charset="2"/>
              <a:buNone/>
            </a:pPr>
            <a:endParaRPr lang="zh-CN" altLang="en-US" dirty="0">
              <a:latin typeface="Arial" panose="02080604020202020204" pitchFamily="34" charset="0"/>
              <a:ea typeface="汉仪君黑-55W" panose="00020600040101010101" charset="-122"/>
              <a:sym typeface="+mn-ea"/>
            </a:endParaRPr>
          </a:p>
          <a:p>
            <a:pPr algn="just"/>
            <a:endParaRPr lang="zh-CN" altLang="en-US">
              <a:latin typeface="Arial" panose="02080604020202020204" pitchFamily="34" charset="0"/>
              <a:ea typeface="汉仪君黑-55W" panose="00020600040101010101" charset="-122"/>
            </a:endParaRPr>
          </a:p>
        </p:txBody>
      </p:sp>
      <p:grpSp>
        <p:nvGrpSpPr>
          <p:cNvPr id="3" name="组合 2"/>
          <p:cNvGrpSpPr/>
          <p:nvPr/>
        </p:nvGrpSpPr>
        <p:grpSpPr>
          <a:xfrm>
            <a:off x="1035050" y="681990"/>
            <a:ext cx="10743565" cy="204470"/>
            <a:chOff x="1840" y="1164"/>
            <a:chExt cx="16919" cy="322"/>
          </a:xfrm>
        </p:grpSpPr>
        <p:cxnSp>
          <p:nvCxnSpPr>
            <p:cNvPr id="4"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905" y="1164"/>
              <a:ext cx="16817" cy="4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false" advTm="0">
        <p:random/>
      </p:transition>
    </mc:Choice>
    <mc:Fallback>
      <p:transition spd="slow" advClick="false" advTm="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矩形 22"/>
          <p:cNvSpPr/>
          <p:nvPr/>
        </p:nvSpPr>
        <p:spPr bwMode="auto">
          <a:xfrm>
            <a:off x="1185545" y="1819910"/>
            <a:ext cx="10062210" cy="4097655"/>
          </a:xfrm>
          <a:prstGeom prst="rect">
            <a:avLst/>
          </a:prstGeom>
          <a:solidFill>
            <a:schemeClr val="bg1">
              <a:lumMod val="85000"/>
              <a:alpha val="26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false" compatLnSpc="true"/>
          <a:lstStyle/>
          <a:p>
            <a:pPr marL="0" marR="0" lvl="0" indent="0" algn="l" defTabSz="914400" rtl="0" eaLnBrk="1" fontAlgn="base" latinLnBrk="0" hangingPunct="1">
              <a:lnSpc>
                <a:spcPct val="100000"/>
              </a:lnSpc>
              <a:spcBef>
                <a:spcPct val="0"/>
              </a:spcBef>
              <a:spcAft>
                <a:spcPct val="0"/>
              </a:spcAft>
              <a:buClrTx/>
              <a:buSzTx/>
              <a:buFont typeface="Arial" panose="02080604020202020204" pitchFamily="34" charset="0"/>
              <a:buNone/>
              <a:defRPr/>
            </a:pPr>
            <a:endParaRPr kumimoji="0" lang="zh-CN" altLang="en-US" sz="1800" b="0" i="0" u="none" strike="noStrike" kern="1200" cap="none" spc="0" normalizeH="0" baseline="0" noProof="0" dirty="0">
              <a:ln>
                <a:noFill/>
              </a:ln>
              <a:solidFill>
                <a:srgbClr val="3D3D3D"/>
              </a:solidFill>
              <a:effectLst/>
              <a:uLnTx/>
              <a:uFillTx/>
              <a:latin typeface="Arial" panose="02080604020202020204" pitchFamily="34" charset="0"/>
              <a:ea typeface="汉仪君黑-45简" panose="020B0604020202020204" charset="-122"/>
              <a:cs typeface="+mn-cs"/>
            </a:endParaRPr>
          </a:p>
        </p:txBody>
      </p:sp>
      <p:sp>
        <p:nvSpPr>
          <p:cNvPr id="100" name="文本框 99"/>
          <p:cNvSpPr txBox="true"/>
          <p:nvPr/>
        </p:nvSpPr>
        <p:spPr>
          <a:xfrm>
            <a:off x="1720290" y="1061719"/>
            <a:ext cx="7781290" cy="645160"/>
          </a:xfrm>
          <a:prstGeom prst="rect">
            <a:avLst/>
          </a:prstGeom>
          <a:noFill/>
          <a:ln w="9525">
            <a:noFill/>
          </a:ln>
        </p:spPr>
        <p:txBody>
          <a:bodyPr wrap="square">
            <a:spAutoFit/>
          </a:bodyPr>
          <a:lstStyle/>
          <a:p>
            <a:pPr algn="l"/>
            <a:r>
              <a:rPr lang="zh-CN" altLang="en-US" sz="3600" b="1" dirty="0">
                <a:solidFill>
                  <a:schemeClr val="tx1"/>
                </a:solidFill>
                <a:latin typeface="Arial" panose="02080604020202020204" pitchFamily="34" charset="0"/>
                <a:ea typeface="汉仪君黑-75简" panose="00020600040101010101" charset="-122"/>
                <a:sym typeface="+mn-ea"/>
              </a:rPr>
              <a:t>条例的特色亮点</a:t>
            </a:r>
            <a:endParaRPr lang="zh-CN" altLang="en-US" sz="3600" b="1" dirty="0">
              <a:solidFill>
                <a:schemeClr val="tx1"/>
              </a:solidFill>
              <a:latin typeface="Arial" panose="02080604020202020204" pitchFamily="34" charset="0"/>
              <a:ea typeface="汉仪君黑-75简" panose="00020600040101010101" charset="-122"/>
              <a:sym typeface="+mn-ea"/>
            </a:endParaRPr>
          </a:p>
        </p:txBody>
      </p:sp>
      <p:sp>
        <p:nvSpPr>
          <p:cNvPr id="2" name="文本框 1"/>
          <p:cNvSpPr txBox="true"/>
          <p:nvPr/>
        </p:nvSpPr>
        <p:spPr>
          <a:xfrm>
            <a:off x="1502410" y="1989455"/>
            <a:ext cx="9484360" cy="3860800"/>
          </a:xfrm>
          <a:prstGeom prst="rect">
            <a:avLst/>
          </a:prstGeom>
          <a:noFill/>
        </p:spPr>
        <p:txBody>
          <a:bodyPr wrap="square" rtlCol="0">
            <a:noAutofit/>
          </a:bodyPr>
          <a:lstStyle/>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（四）规定公众聚集经营场所</a:t>
            </a:r>
            <a:r>
              <a:rPr lang="zh-CN" altLang="en-US" b="1" dirty="0">
                <a:latin typeface="Arial" panose="02080604020202020204" pitchFamily="34" charset="0"/>
                <a:ea typeface="汉仪君黑-55W" panose="00020600040101010101" charset="-122"/>
                <a:sym typeface="+mn-ea"/>
              </a:rPr>
              <a:t>设置安全出口</a:t>
            </a:r>
            <a:r>
              <a:rPr lang="zh-CN" altLang="en-US" dirty="0">
                <a:latin typeface="Arial" panose="02080604020202020204" pitchFamily="34" charset="0"/>
                <a:ea typeface="汉仪君黑-55W" panose="00020600040101010101" charset="-122"/>
                <a:sym typeface="+mn-ea"/>
              </a:rPr>
              <a:t>和</a:t>
            </a:r>
            <a:r>
              <a:rPr lang="zh-CN" altLang="en-US" b="1" dirty="0">
                <a:latin typeface="Arial" panose="02080604020202020204" pitchFamily="34" charset="0"/>
                <a:ea typeface="汉仪君黑-55W" panose="00020600040101010101" charset="-122"/>
                <a:sym typeface="+mn-ea"/>
              </a:rPr>
              <a:t>疏散通道并确保畅通</a:t>
            </a:r>
            <a:r>
              <a:rPr lang="zh-CN" altLang="en-US" dirty="0">
                <a:latin typeface="Arial" panose="02080604020202020204" pitchFamily="34" charset="0"/>
                <a:ea typeface="汉仪君黑-55W" panose="00020600040101010101" charset="-122"/>
                <a:sym typeface="+mn-ea"/>
              </a:rPr>
              <a:t>；</a:t>
            </a:r>
            <a:r>
              <a:rPr lang="zh-CN" altLang="en-US" b="1" dirty="0">
                <a:latin typeface="Arial" panose="02080604020202020204" pitchFamily="34" charset="0"/>
                <a:ea typeface="汉仪君黑-55W" panose="00020600040101010101" charset="-122"/>
                <a:sym typeface="+mn-ea"/>
              </a:rPr>
              <a:t>设置安全警示标志，配备应急广播、应急照明设施、安全监控系统等并确保完好有效</a:t>
            </a:r>
            <a:r>
              <a:rPr lang="zh-CN" altLang="en-US" dirty="0">
                <a:latin typeface="Arial" panose="02080604020202020204" pitchFamily="34" charset="0"/>
                <a:ea typeface="汉仪君黑-55W" panose="00020600040101010101" charset="-122"/>
                <a:sym typeface="+mn-ea"/>
              </a:rPr>
              <a:t>等五项要求。</a:t>
            </a:r>
            <a:endParaRPr lang="zh-CN" altLang="en-US" dirty="0">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（五）规定因恶劣气象条件或者灾害可能危及生产、施工、经营场所或者人员人身安全的，生产经营单位应当</a:t>
            </a:r>
            <a:r>
              <a:rPr lang="zh-CN" altLang="en-US" b="1" dirty="0">
                <a:latin typeface="Arial" panose="02080604020202020204" pitchFamily="34" charset="0"/>
                <a:ea typeface="汉仪君黑-55W" panose="00020600040101010101" charset="-122"/>
                <a:sym typeface="+mn-ea"/>
              </a:rPr>
              <a:t>停止作业</a:t>
            </a:r>
            <a:r>
              <a:rPr lang="zh-CN" altLang="en-US" dirty="0">
                <a:latin typeface="Arial" panose="02080604020202020204" pitchFamily="34" charset="0"/>
                <a:ea typeface="汉仪君黑-55W" panose="00020600040101010101" charset="-122"/>
                <a:sym typeface="+mn-ea"/>
              </a:rPr>
              <a:t>，并</a:t>
            </a:r>
            <a:r>
              <a:rPr lang="zh-CN" altLang="en-US" b="1" dirty="0">
                <a:latin typeface="Arial" panose="02080604020202020204" pitchFamily="34" charset="0"/>
                <a:ea typeface="汉仪君黑-55W" panose="00020600040101010101" charset="-122"/>
                <a:sym typeface="+mn-ea"/>
              </a:rPr>
              <a:t>采取应急处置措施</a:t>
            </a:r>
            <a:r>
              <a:rPr lang="zh-CN" altLang="en-US" dirty="0">
                <a:latin typeface="Arial" panose="02080604020202020204" pitchFamily="34" charset="0"/>
                <a:ea typeface="汉仪君黑-55W" panose="00020600040101010101" charset="-122"/>
                <a:sym typeface="+mn-ea"/>
              </a:rPr>
              <a:t>；因特殊情况确需作业的，应当</a:t>
            </a:r>
            <a:r>
              <a:rPr lang="zh-CN" altLang="en-US" b="1" dirty="0">
                <a:latin typeface="Arial" panose="02080604020202020204" pitchFamily="34" charset="0"/>
                <a:ea typeface="汉仪君黑-55W" panose="00020600040101010101" charset="-122"/>
                <a:sym typeface="+mn-ea"/>
              </a:rPr>
              <a:t>采取专门措施</a:t>
            </a:r>
            <a:r>
              <a:rPr lang="zh-CN" altLang="en-US" dirty="0">
                <a:latin typeface="Arial" panose="02080604020202020204" pitchFamily="34" charset="0"/>
                <a:ea typeface="汉仪君黑-55W" panose="00020600040101010101" charset="-122"/>
                <a:sym typeface="+mn-ea"/>
              </a:rPr>
              <a:t>保障安全。</a:t>
            </a:r>
            <a:endParaRPr lang="zh-CN" altLang="en-US" dirty="0">
              <a:latin typeface="Arial" panose="02080604020202020204" pitchFamily="34" charset="0"/>
              <a:ea typeface="汉仪君黑-55W" panose="00020600040101010101" charset="-122"/>
              <a:sym typeface="+mn-ea"/>
            </a:endParaRPr>
          </a:p>
          <a:p>
            <a:pPr algn="just"/>
            <a:endParaRPr lang="zh-CN" altLang="en-US">
              <a:latin typeface="Arial" panose="02080604020202020204" pitchFamily="34" charset="0"/>
              <a:ea typeface="汉仪君黑-55W" panose="00020600040101010101" charset="-122"/>
            </a:endParaRPr>
          </a:p>
        </p:txBody>
      </p:sp>
      <p:grpSp>
        <p:nvGrpSpPr>
          <p:cNvPr id="3" name="组合 2"/>
          <p:cNvGrpSpPr/>
          <p:nvPr/>
        </p:nvGrpSpPr>
        <p:grpSpPr>
          <a:xfrm>
            <a:off x="1035050" y="681990"/>
            <a:ext cx="10743565" cy="204470"/>
            <a:chOff x="1840" y="1164"/>
            <a:chExt cx="16919" cy="322"/>
          </a:xfrm>
        </p:grpSpPr>
        <p:cxnSp>
          <p:nvCxnSpPr>
            <p:cNvPr id="4"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905" y="1164"/>
              <a:ext cx="16817" cy="4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false" advTm="0">
        <p:random/>
      </p:transition>
    </mc:Choice>
    <mc:Fallback>
      <p:transition spd="slow" advClick="false" advTm="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矩形 22"/>
          <p:cNvSpPr/>
          <p:nvPr/>
        </p:nvSpPr>
        <p:spPr bwMode="auto">
          <a:xfrm>
            <a:off x="1185545" y="1819910"/>
            <a:ext cx="10062210" cy="3921760"/>
          </a:xfrm>
          <a:prstGeom prst="rect">
            <a:avLst/>
          </a:prstGeom>
          <a:solidFill>
            <a:schemeClr val="bg1">
              <a:lumMod val="85000"/>
              <a:alpha val="26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false" compatLnSpc="true"/>
          <a:lstStyle/>
          <a:p>
            <a:pPr marL="0" marR="0" lvl="0" indent="0" algn="l" defTabSz="914400" rtl="0" eaLnBrk="1" fontAlgn="base" latinLnBrk="0" hangingPunct="1">
              <a:lnSpc>
                <a:spcPct val="100000"/>
              </a:lnSpc>
              <a:spcBef>
                <a:spcPct val="0"/>
              </a:spcBef>
              <a:spcAft>
                <a:spcPct val="0"/>
              </a:spcAft>
              <a:buClrTx/>
              <a:buSzTx/>
              <a:buFont typeface="Arial" panose="02080604020202020204" pitchFamily="34" charset="0"/>
              <a:buNone/>
              <a:defRPr/>
            </a:pPr>
            <a:endParaRPr kumimoji="0" lang="zh-CN" altLang="en-US" sz="1800" b="0" i="0" u="none" strike="noStrike" kern="1200" cap="none" spc="0" normalizeH="0" baseline="0" noProof="0" dirty="0">
              <a:ln>
                <a:noFill/>
              </a:ln>
              <a:solidFill>
                <a:srgbClr val="3D3D3D"/>
              </a:solidFill>
              <a:effectLst/>
              <a:uLnTx/>
              <a:uFillTx/>
              <a:latin typeface="Arial" panose="02080604020202020204" pitchFamily="34" charset="0"/>
              <a:ea typeface="汉仪君黑-45简" panose="020B0604020202020204" charset="-122"/>
              <a:cs typeface="+mn-cs"/>
            </a:endParaRPr>
          </a:p>
        </p:txBody>
      </p:sp>
      <p:sp>
        <p:nvSpPr>
          <p:cNvPr id="100" name="文本框 99"/>
          <p:cNvSpPr txBox="true"/>
          <p:nvPr/>
        </p:nvSpPr>
        <p:spPr>
          <a:xfrm>
            <a:off x="1720290" y="1061719"/>
            <a:ext cx="7781290" cy="645160"/>
          </a:xfrm>
          <a:prstGeom prst="rect">
            <a:avLst/>
          </a:prstGeom>
          <a:noFill/>
          <a:ln w="9525">
            <a:noFill/>
          </a:ln>
        </p:spPr>
        <p:txBody>
          <a:bodyPr wrap="square">
            <a:spAutoFit/>
          </a:bodyPr>
          <a:lstStyle/>
          <a:p>
            <a:pPr algn="l"/>
            <a:r>
              <a:rPr lang="zh-CN" altLang="en-US" sz="3600" b="1" dirty="0">
                <a:solidFill>
                  <a:schemeClr val="tx1"/>
                </a:solidFill>
                <a:latin typeface="Arial" panose="02080604020202020204" pitchFamily="34" charset="0"/>
                <a:ea typeface="汉仪君黑-75简" panose="00020600040101010101" charset="-122"/>
                <a:sym typeface="+mn-ea"/>
              </a:rPr>
              <a:t>条例的特色亮点</a:t>
            </a:r>
            <a:endParaRPr lang="zh-CN" altLang="en-US" sz="3600" b="1" dirty="0">
              <a:solidFill>
                <a:schemeClr val="tx1"/>
              </a:solidFill>
              <a:latin typeface="Arial" panose="02080604020202020204" pitchFamily="34" charset="0"/>
              <a:ea typeface="汉仪君黑-75简" panose="00020600040101010101" charset="-122"/>
              <a:sym typeface="+mn-ea"/>
            </a:endParaRPr>
          </a:p>
        </p:txBody>
      </p:sp>
      <p:sp>
        <p:nvSpPr>
          <p:cNvPr id="2" name="文本框 1"/>
          <p:cNvSpPr txBox="true"/>
          <p:nvPr/>
        </p:nvSpPr>
        <p:spPr>
          <a:xfrm>
            <a:off x="1502410" y="1989455"/>
            <a:ext cx="9346565" cy="3860800"/>
          </a:xfrm>
          <a:prstGeom prst="rect">
            <a:avLst/>
          </a:prstGeom>
          <a:noFill/>
        </p:spPr>
        <p:txBody>
          <a:bodyPr wrap="square" rtlCol="0">
            <a:noAutofit/>
          </a:bodyPr>
          <a:lstStyle/>
          <a:p>
            <a:pPr marL="171450" indent="-171450" algn="just">
              <a:lnSpc>
                <a:spcPct val="150000"/>
              </a:lnSpc>
              <a:buClrTx/>
              <a:buSzTx/>
              <a:buFont typeface="Wingdings" panose="05000000000000000000" pitchFamily="2" charset="2"/>
              <a:buChar char="Ø"/>
            </a:pPr>
            <a:r>
              <a:rPr lang="zh-CN" altLang="en-US" sz="2000" b="1" dirty="0">
                <a:solidFill>
                  <a:srgbClr val="C00000"/>
                </a:solidFill>
                <a:latin typeface="Arial" panose="02080604020202020204" pitchFamily="34" charset="0"/>
                <a:ea typeface="汉仪君黑-55W" panose="00020600040101010101" charset="-122"/>
                <a:sym typeface="+mn-ea"/>
              </a:rPr>
              <a:t>五、筑牢群防群治基础，推动全民参与安全生产宣传教育</a:t>
            </a:r>
            <a:endParaRPr lang="zh-CN" altLang="en-US" sz="2000" b="1" dirty="0">
              <a:solidFill>
                <a:srgbClr val="C00000"/>
              </a:solidFill>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（一）规定教育、人力资源和社会保障等部门应当按照各自职责</a:t>
            </a:r>
            <a:r>
              <a:rPr lang="zh-CN" altLang="en-US" b="1" dirty="0">
                <a:latin typeface="Arial" panose="02080604020202020204" pitchFamily="34" charset="0"/>
                <a:ea typeface="汉仪君黑-55W" panose="00020600040101010101" charset="-122"/>
                <a:sym typeface="+mn-ea"/>
              </a:rPr>
              <a:t>将安全生产知识普及纳入国民教育</a:t>
            </a:r>
            <a:r>
              <a:rPr lang="zh-CN" altLang="en-US" dirty="0">
                <a:latin typeface="Arial" panose="02080604020202020204" pitchFamily="34" charset="0"/>
                <a:ea typeface="汉仪君黑-55W" panose="00020600040101010101" charset="-122"/>
                <a:sym typeface="+mn-ea"/>
              </a:rPr>
              <a:t>，</a:t>
            </a:r>
            <a:r>
              <a:rPr lang="zh-CN" altLang="en-US" b="1" dirty="0">
                <a:latin typeface="Arial" panose="02080604020202020204" pitchFamily="34" charset="0"/>
                <a:ea typeface="汉仪君黑-55W" panose="00020600040101010101" charset="-122"/>
                <a:sym typeface="+mn-ea"/>
              </a:rPr>
              <a:t>建立和完善学校安全教育和高危行业职业安全教育体系</a:t>
            </a:r>
            <a:r>
              <a:rPr lang="zh-CN" altLang="en-US" dirty="0">
                <a:latin typeface="Arial" panose="02080604020202020204" pitchFamily="34" charset="0"/>
                <a:ea typeface="汉仪君黑-55W" panose="00020600040101010101" charset="-122"/>
                <a:sym typeface="+mn-ea"/>
              </a:rPr>
              <a:t>，</a:t>
            </a:r>
            <a:r>
              <a:rPr lang="zh-CN" altLang="en-US" b="1" dirty="0">
                <a:latin typeface="Arial" panose="02080604020202020204" pitchFamily="34" charset="0"/>
                <a:ea typeface="汉仪君黑-55W" panose="00020600040101010101" charset="-122"/>
                <a:sym typeface="+mn-ea"/>
              </a:rPr>
              <a:t>将安全生产纳入相关技能考核和就业培训内容</a:t>
            </a:r>
            <a:r>
              <a:rPr lang="zh-CN" altLang="en-US" dirty="0">
                <a:latin typeface="Arial" panose="02080604020202020204" pitchFamily="34" charset="0"/>
                <a:ea typeface="汉仪君黑-55W" panose="00020600040101010101" charset="-122"/>
                <a:sym typeface="+mn-ea"/>
              </a:rPr>
              <a:t>。</a:t>
            </a:r>
            <a:endParaRPr lang="zh-CN" altLang="en-US" dirty="0">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sym typeface="+mn-ea"/>
              </a:rPr>
              <a:t>（二）新闻、出版、广播、影视、网络等单位应当</a:t>
            </a:r>
            <a:r>
              <a:rPr lang="zh-CN" altLang="en-US" b="1" dirty="0">
                <a:latin typeface="Arial" panose="02080604020202020204" pitchFamily="34" charset="0"/>
                <a:ea typeface="汉仪君黑-55W" panose="00020600040101010101" charset="-122"/>
                <a:sym typeface="+mn-ea"/>
              </a:rPr>
              <a:t>开展安全生产公益宣传</a:t>
            </a:r>
            <a:r>
              <a:rPr lang="zh-CN" altLang="en-US" dirty="0">
                <a:latin typeface="Arial" panose="02080604020202020204" pitchFamily="34" charset="0"/>
                <a:ea typeface="汉仪君黑-55W" panose="00020600040101010101" charset="-122"/>
                <a:sym typeface="+mn-ea"/>
              </a:rPr>
              <a:t>。</a:t>
            </a:r>
            <a:endParaRPr lang="zh-CN" altLang="en-US" dirty="0">
              <a:latin typeface="Arial" panose="02080604020202020204" pitchFamily="34" charset="0"/>
              <a:ea typeface="汉仪君黑-55W" panose="00020600040101010101" charset="-122"/>
              <a:sym typeface="+mn-ea"/>
            </a:endParaRPr>
          </a:p>
          <a:p>
            <a:pPr marL="171450" indent="-171450" algn="just">
              <a:lnSpc>
                <a:spcPct val="150000"/>
              </a:lnSpc>
              <a:buClrTx/>
              <a:buSzTx/>
              <a:buFont typeface="Wingdings" panose="05000000000000000000" pitchFamily="2" charset="2"/>
              <a:buChar char="Ø"/>
            </a:pPr>
            <a:r>
              <a:rPr lang="zh-CN" altLang="en-US" dirty="0">
                <a:latin typeface="Arial" panose="02080604020202020204" pitchFamily="34" charset="0"/>
                <a:ea typeface="汉仪君黑-55W" panose="00020600040101010101" charset="-122"/>
              </a:rPr>
              <a:t>（三）学校以及其他教育机构</a:t>
            </a:r>
            <a:r>
              <a:rPr lang="zh-CN" altLang="en-US" b="1" dirty="0">
                <a:latin typeface="Arial" panose="02080604020202020204" pitchFamily="34" charset="0"/>
                <a:ea typeface="汉仪君黑-55W" panose="00020600040101010101" charset="-122"/>
              </a:rPr>
              <a:t>对学生开展安全教育，定期开展应急疏散演练</a:t>
            </a:r>
            <a:r>
              <a:rPr lang="zh-CN" altLang="en-US" dirty="0">
                <a:latin typeface="Arial" panose="02080604020202020204" pitchFamily="34" charset="0"/>
                <a:ea typeface="汉仪君黑-55W" panose="00020600040101010101" charset="-122"/>
              </a:rPr>
              <a:t>。</a:t>
            </a:r>
            <a:endParaRPr lang="zh-CN" altLang="en-US" dirty="0">
              <a:latin typeface="Arial" panose="02080604020202020204" pitchFamily="34" charset="0"/>
              <a:ea typeface="汉仪君黑-55W" panose="00020600040101010101" charset="-122"/>
            </a:endParaRPr>
          </a:p>
        </p:txBody>
      </p:sp>
      <p:grpSp>
        <p:nvGrpSpPr>
          <p:cNvPr id="3" name="组合 2"/>
          <p:cNvGrpSpPr/>
          <p:nvPr/>
        </p:nvGrpSpPr>
        <p:grpSpPr>
          <a:xfrm>
            <a:off x="1035050" y="681990"/>
            <a:ext cx="10743565" cy="204470"/>
            <a:chOff x="1840" y="1164"/>
            <a:chExt cx="16919" cy="322"/>
          </a:xfrm>
        </p:grpSpPr>
        <p:cxnSp>
          <p:nvCxnSpPr>
            <p:cNvPr id="4"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905" y="1164"/>
              <a:ext cx="16817" cy="4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false" advTm="0">
        <p:random/>
      </p:transition>
    </mc:Choice>
    <mc:Fallback>
      <p:transition spd="slow" advClick="false" advTm="0">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圆角矩形 2"/>
          <p:cNvSpPr/>
          <p:nvPr/>
        </p:nvSpPr>
        <p:spPr>
          <a:xfrm>
            <a:off x="4318635" y="1156970"/>
            <a:ext cx="3555365" cy="1104265"/>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zh-CN" altLang="en-US" sz="3600" b="1" dirty="0">
                <a:solidFill>
                  <a:schemeClr val="tx1"/>
                </a:solidFill>
                <a:latin typeface="Arial" panose="02080604020202020204" pitchFamily="34" charset="0"/>
                <a:ea typeface="汉仪君黑-55W" panose="00020600040101010101" charset="-122"/>
                <a:cs typeface="汉仪君黑-45简" panose="020B0604020202020204" charset="-122"/>
              </a:rPr>
              <a:t>第三章</a:t>
            </a:r>
            <a:endParaRPr kumimoji="1" lang="zh-CN" altLang="en-US" sz="3600" b="1" dirty="0">
              <a:solidFill>
                <a:schemeClr val="tx1"/>
              </a:solidFill>
              <a:latin typeface="Arial" panose="02080604020202020204" pitchFamily="34" charset="0"/>
              <a:ea typeface="汉仪君黑-55W" panose="00020600040101010101" charset="-122"/>
              <a:cs typeface="汉仪君黑-45简" panose="020B0604020202020204" charset="-122"/>
            </a:endParaRPr>
          </a:p>
        </p:txBody>
      </p:sp>
      <p:sp>
        <p:nvSpPr>
          <p:cNvPr id="3" name="文本框 2"/>
          <p:cNvSpPr txBox="true"/>
          <p:nvPr/>
        </p:nvSpPr>
        <p:spPr>
          <a:xfrm>
            <a:off x="2842019" y="2786806"/>
            <a:ext cx="6507299" cy="977265"/>
          </a:xfrm>
          <a:prstGeom prst="rect">
            <a:avLst/>
          </a:prstGeom>
          <a:noFill/>
        </p:spPr>
        <p:txBody>
          <a:bodyPr wrap="square" rtlCol="0">
            <a:spAutoFit/>
          </a:bodyPr>
          <a:p>
            <a:pPr lvl="0" algn="ctr" fontAlgn="base">
              <a:lnSpc>
                <a:spcPct val="120000"/>
              </a:lnSpc>
              <a:defRPr/>
            </a:pPr>
            <a:r>
              <a:rPr lang="zh-CN" altLang="en-US" sz="4800"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rPr>
              <a:t>下一步贯彻落实要求</a:t>
            </a:r>
            <a:endParaRPr lang="zh-CN" altLang="en-US" sz="4800"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endParaRPr>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true"/>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组合 8"/>
          <p:cNvGrpSpPr/>
          <p:nvPr>
            <p:custDataLst>
              <p:tags r:id="rId1"/>
            </p:custDataLst>
          </p:nvPr>
        </p:nvGrpSpPr>
        <p:grpSpPr>
          <a:xfrm>
            <a:off x="1316578" y="2787015"/>
            <a:ext cx="9326022" cy="888255"/>
            <a:chOff x="2093" y="2732"/>
            <a:chExt cx="14687" cy="1399"/>
          </a:xfrm>
        </p:grpSpPr>
        <p:sp>
          <p:nvSpPr>
            <p:cNvPr id="3" name="矩形 2"/>
            <p:cNvSpPr/>
            <p:nvPr>
              <p:custDataLst>
                <p:tags r:id="rId2"/>
              </p:custDataLst>
            </p:nvPr>
          </p:nvSpPr>
          <p:spPr bwMode="auto">
            <a:xfrm>
              <a:off x="5020" y="2732"/>
              <a:ext cx="11760" cy="1399"/>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C4261D"/>
                </a:solidFill>
                <a:effectLst/>
                <a:uLnTx/>
                <a:uFillTx/>
                <a:latin typeface="Arial" panose="02080604020202020204" pitchFamily="34" charset="0"/>
                <a:cs typeface="+mn-ea"/>
              </a:endParaRPr>
            </a:p>
          </p:txBody>
        </p:sp>
        <p:sp>
          <p:nvSpPr>
            <p:cNvPr id="5" name="矩形 4"/>
            <p:cNvSpPr/>
            <p:nvPr>
              <p:custDataLst>
                <p:tags r:id="rId3"/>
              </p:custDataLst>
            </p:nvPr>
          </p:nvSpPr>
          <p:spPr bwMode="auto">
            <a:xfrm>
              <a:off x="2093" y="2732"/>
              <a:ext cx="3001" cy="1399"/>
            </a:xfrm>
            <a:prstGeom prst="rect">
              <a:avLst/>
            </a:prstGeom>
            <a:solidFill>
              <a:schemeClr val="accent1">
                <a:lumMod val="50000"/>
              </a:schemeClr>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C4261D"/>
                </a:solidFill>
                <a:effectLst/>
                <a:uLnTx/>
                <a:uFillTx/>
                <a:latin typeface="Arial" panose="02080604020202020204" pitchFamily="34" charset="0"/>
                <a:cs typeface="+mn-ea"/>
              </a:endParaRPr>
            </a:p>
          </p:txBody>
        </p:sp>
        <p:sp>
          <p:nvSpPr>
            <p:cNvPr id="15" name="TextBox 17"/>
            <p:cNvSpPr txBox="true"/>
            <p:nvPr>
              <p:custDataLst>
                <p:tags r:id="rId4"/>
              </p:custDataLst>
            </p:nvPr>
          </p:nvSpPr>
          <p:spPr>
            <a:xfrm>
              <a:off x="2433" y="2980"/>
              <a:ext cx="2369" cy="725"/>
            </a:xfrm>
            <a:prstGeom prst="rect">
              <a:avLst/>
            </a:prstGeom>
            <a:noFill/>
          </p:spPr>
          <p:txBody>
            <a:bodyPr>
              <a:spAutoFit/>
            </a:bodyPr>
            <a:lstStyle/>
            <a:p>
              <a:pPr algn="ctr" defTabSz="913765" fontAlgn="base">
                <a:spcBef>
                  <a:spcPct val="0"/>
                </a:spcBef>
                <a:spcAft>
                  <a:spcPct val="0"/>
                </a:spcAft>
                <a:defRPr/>
              </a:pPr>
              <a:r>
                <a:rPr lang="zh-CN" altLang="en-US" sz="2400" dirty="0">
                  <a:solidFill>
                    <a:srgbClr val="FFFFFF"/>
                  </a:solidFill>
                  <a:latin typeface="+mn-ea"/>
                  <a:cs typeface="+mn-ea"/>
                </a:rPr>
                <a:t>二</a:t>
              </a:r>
              <a:endParaRPr lang="zh-CN" altLang="en-US" sz="2400" dirty="0">
                <a:solidFill>
                  <a:srgbClr val="FFFFFF"/>
                </a:solidFill>
                <a:latin typeface="+mn-ea"/>
                <a:cs typeface="+mn-ea"/>
              </a:endParaRPr>
            </a:p>
          </p:txBody>
        </p:sp>
        <p:sp>
          <p:nvSpPr>
            <p:cNvPr id="16" name="TextBox 18"/>
            <p:cNvSpPr txBox="true">
              <a:spLocks noChangeArrowheads="true"/>
            </p:cNvSpPr>
            <p:nvPr>
              <p:custDataLst>
                <p:tags r:id="rId5"/>
              </p:custDataLst>
            </p:nvPr>
          </p:nvSpPr>
          <p:spPr bwMode="auto">
            <a:xfrm>
              <a:off x="5838" y="2866"/>
              <a:ext cx="10287" cy="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defRPr/>
              </a:pPr>
              <a:r>
                <a:rPr lang="zh-CN" altLang="en-US" dirty="0">
                  <a:latin typeface="Arial" panose="02080604020202020204" pitchFamily="34" charset="0"/>
                  <a:ea typeface="汉仪君黑-55W" panose="00020600040101010101" charset="-122"/>
                  <a:cs typeface="+mn-ea"/>
                </a:rPr>
                <a:t>企业应建立全员安全责任制，增加投入改善生产条件，提升应急救援能力，并加强员工安全培训，提高安全意识和技能水平。</a:t>
              </a:r>
              <a:endParaRPr lang="zh-CN" altLang="en-US" dirty="0">
                <a:latin typeface="Arial" panose="02080604020202020204" pitchFamily="34" charset="0"/>
                <a:ea typeface="汉仪君黑-55W" panose="00020600040101010101" charset="-122"/>
                <a:cs typeface="+mn-ea"/>
              </a:endParaRPr>
            </a:p>
          </p:txBody>
        </p:sp>
      </p:grpSp>
      <p:grpSp>
        <p:nvGrpSpPr>
          <p:cNvPr id="35" name="组合 34"/>
          <p:cNvGrpSpPr/>
          <p:nvPr>
            <p:custDataLst>
              <p:tags r:id="rId6"/>
            </p:custDataLst>
          </p:nvPr>
        </p:nvGrpSpPr>
        <p:grpSpPr>
          <a:xfrm>
            <a:off x="1329913" y="4000892"/>
            <a:ext cx="9326022" cy="890513"/>
            <a:chOff x="2093" y="4667"/>
            <a:chExt cx="14687" cy="1402"/>
          </a:xfrm>
        </p:grpSpPr>
        <p:sp>
          <p:nvSpPr>
            <p:cNvPr id="6" name="矩形 5"/>
            <p:cNvSpPr/>
            <p:nvPr>
              <p:custDataLst>
                <p:tags r:id="rId7"/>
              </p:custDataLst>
            </p:nvPr>
          </p:nvSpPr>
          <p:spPr bwMode="auto">
            <a:xfrm>
              <a:off x="5020" y="4667"/>
              <a:ext cx="11760" cy="1402"/>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C4261D"/>
                </a:solidFill>
                <a:effectLst/>
                <a:uLnTx/>
                <a:uFillTx/>
                <a:latin typeface="Arial" panose="02080604020202020204" pitchFamily="34" charset="0"/>
                <a:cs typeface="+mn-ea"/>
              </a:endParaRPr>
            </a:p>
          </p:txBody>
        </p:sp>
        <p:sp>
          <p:nvSpPr>
            <p:cNvPr id="8" name="矩形 7"/>
            <p:cNvSpPr/>
            <p:nvPr>
              <p:custDataLst>
                <p:tags r:id="rId8"/>
              </p:custDataLst>
            </p:nvPr>
          </p:nvSpPr>
          <p:spPr bwMode="auto">
            <a:xfrm>
              <a:off x="2093" y="4667"/>
              <a:ext cx="3001" cy="1402"/>
            </a:xfrm>
            <a:prstGeom prst="rect">
              <a:avLst/>
            </a:prstGeom>
            <a:solidFill>
              <a:schemeClr val="accent1">
                <a:lumMod val="50000"/>
              </a:schemeClr>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C4261D"/>
                </a:solidFill>
                <a:effectLst/>
                <a:uLnTx/>
                <a:uFillTx/>
                <a:latin typeface="Arial" panose="02080604020202020204" pitchFamily="34" charset="0"/>
                <a:cs typeface="+mn-ea"/>
              </a:endParaRPr>
            </a:p>
          </p:txBody>
        </p:sp>
        <p:grpSp>
          <p:nvGrpSpPr>
            <p:cNvPr id="34" name="组合 33"/>
            <p:cNvGrpSpPr/>
            <p:nvPr/>
          </p:nvGrpSpPr>
          <p:grpSpPr>
            <a:xfrm>
              <a:off x="2409" y="4773"/>
              <a:ext cx="13409" cy="1190"/>
              <a:chOff x="2409" y="4773"/>
              <a:chExt cx="13409" cy="1190"/>
            </a:xfrm>
          </p:grpSpPr>
          <p:sp>
            <p:nvSpPr>
              <p:cNvPr id="18" name="TextBox 19"/>
              <p:cNvSpPr txBox="true">
                <a:spLocks noChangeArrowheads="true"/>
              </p:cNvSpPr>
              <p:nvPr>
                <p:custDataLst>
                  <p:tags r:id="rId9"/>
                </p:custDataLst>
              </p:nvPr>
            </p:nvSpPr>
            <p:spPr bwMode="auto">
              <a:xfrm>
                <a:off x="2409" y="5004"/>
                <a:ext cx="2369"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765" fontAlgn="base">
                  <a:spcBef>
                    <a:spcPct val="0"/>
                  </a:spcBef>
                  <a:spcAft>
                    <a:spcPct val="0"/>
                  </a:spcAft>
                  <a:defRPr/>
                </a:pPr>
                <a:r>
                  <a:rPr lang="zh-CN" altLang="en-US" sz="2400" dirty="0">
                    <a:solidFill>
                      <a:srgbClr val="FFFFFF"/>
                    </a:solidFill>
                    <a:latin typeface="+mn-ea"/>
                    <a:cs typeface="+mn-ea"/>
                  </a:rPr>
                  <a:t>三</a:t>
                </a:r>
                <a:endParaRPr lang="zh-CN" altLang="en-US" sz="2400" dirty="0">
                  <a:solidFill>
                    <a:srgbClr val="FFFFFF"/>
                  </a:solidFill>
                  <a:latin typeface="+mn-ea"/>
                  <a:cs typeface="+mn-ea"/>
                </a:endParaRPr>
              </a:p>
            </p:txBody>
          </p:sp>
          <p:sp>
            <p:nvSpPr>
              <p:cNvPr id="19" name="TextBox 20"/>
              <p:cNvSpPr txBox="true">
                <a:spLocks noChangeArrowheads="true"/>
              </p:cNvSpPr>
              <p:nvPr>
                <p:custDataLst>
                  <p:tags r:id="rId10"/>
                </p:custDataLst>
              </p:nvPr>
            </p:nvSpPr>
            <p:spPr bwMode="auto">
              <a:xfrm>
                <a:off x="5924" y="4773"/>
                <a:ext cx="9894" cy="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defRPr/>
                </a:pPr>
                <a:r>
                  <a:rPr lang="zh-CN" altLang="en-US" dirty="0">
                    <a:latin typeface="Arial" panose="02080604020202020204" pitchFamily="34" charset="0"/>
                    <a:ea typeface="汉仪君黑-55W" panose="00020600040101010101" charset="-122"/>
                    <a:cs typeface="+mn-ea"/>
                  </a:rPr>
                  <a:t>社会组织应积极监督企业安全，提升公众安全意识，参与监督和举报。</a:t>
                </a:r>
                <a:endParaRPr lang="zh-CN" altLang="en-US" dirty="0">
                  <a:latin typeface="Arial" panose="02080604020202020204" pitchFamily="34" charset="0"/>
                  <a:ea typeface="汉仪君黑-55W" panose="00020600040101010101" charset="-122"/>
                  <a:cs typeface="+mn-ea"/>
                </a:endParaRPr>
              </a:p>
            </p:txBody>
          </p:sp>
        </p:grpSp>
      </p:grpSp>
      <p:sp>
        <p:nvSpPr>
          <p:cNvPr id="2" name="文本框 1"/>
          <p:cNvSpPr txBox="true"/>
          <p:nvPr/>
        </p:nvSpPr>
        <p:spPr>
          <a:xfrm>
            <a:off x="215900" y="426085"/>
            <a:ext cx="3783330" cy="460375"/>
          </a:xfrm>
          <a:prstGeom prst="rect">
            <a:avLst/>
          </a:prstGeom>
          <a:noFill/>
        </p:spPr>
        <p:txBody>
          <a:bodyPr wrap="square" rtlCol="0">
            <a:spAutoFit/>
          </a:bodyPr>
          <a:lstStyle/>
          <a:p>
            <a:pPr lvl="0" algn="ctr" fontAlgn="base">
              <a:lnSpc>
                <a:spcPct val="120000"/>
              </a:lnSpc>
              <a:defRPr/>
            </a:pPr>
            <a:r>
              <a:rPr lang="zh-CN" altLang="en-US" sz="2000" b="1" dirty="0">
                <a:solidFill>
                  <a:schemeClr val="tx1"/>
                </a:solidFill>
                <a:latin typeface="Arial" panose="02080604020202020204" pitchFamily="34" charset="0"/>
                <a:ea typeface="汉仪君黑-75简" panose="00020600040101010101" charset="-122"/>
                <a:cs typeface="汉仪君黑-45简" panose="020B0604020202020204" charset="-122"/>
                <a:sym typeface="Arial" panose="02080604020202020204" pitchFamily="34" charset="0"/>
              </a:rPr>
              <a:t>下一步贯彻落实要求</a:t>
            </a:r>
            <a:endParaRPr kumimoji="1" lang="zh-CN" altLang="en-US" sz="2000" b="1" noProof="0" dirty="0">
              <a:ln>
                <a:noFill/>
              </a:ln>
              <a:solidFill>
                <a:schemeClr val="tx1"/>
              </a:solidFill>
              <a:uLnTx/>
              <a:uFillTx/>
              <a:latin typeface="Arial" panose="02080604020202020204" pitchFamily="34" charset="0"/>
              <a:ea typeface="汉仪君黑-75简" panose="00020600040101010101" charset="-122"/>
              <a:cs typeface="汉仪君黑-45简" panose="020B0604020202020204" charset="-122"/>
              <a:sym typeface="Arial" panose="02080604020202020204" pitchFamily="34" charset="0"/>
            </a:endParaRPr>
          </a:p>
        </p:txBody>
      </p:sp>
      <p:grpSp>
        <p:nvGrpSpPr>
          <p:cNvPr id="11" name="组合 10"/>
          <p:cNvGrpSpPr/>
          <p:nvPr>
            <p:custDataLst>
              <p:tags r:id="rId11"/>
            </p:custDataLst>
          </p:nvPr>
        </p:nvGrpSpPr>
        <p:grpSpPr>
          <a:xfrm>
            <a:off x="1331128" y="5176109"/>
            <a:ext cx="9326245" cy="888365"/>
            <a:chOff x="2093" y="2732"/>
            <a:chExt cx="14687" cy="1399"/>
          </a:xfrm>
        </p:grpSpPr>
        <p:sp>
          <p:nvSpPr>
            <p:cNvPr id="12" name="矩形 11"/>
            <p:cNvSpPr/>
            <p:nvPr>
              <p:custDataLst>
                <p:tags r:id="rId12"/>
              </p:custDataLst>
            </p:nvPr>
          </p:nvSpPr>
          <p:spPr bwMode="auto">
            <a:xfrm>
              <a:off x="5020" y="2732"/>
              <a:ext cx="11760" cy="1399"/>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C4261D"/>
                </a:solidFill>
                <a:effectLst/>
                <a:uLnTx/>
                <a:uFillTx/>
                <a:latin typeface="Arial" panose="02080604020202020204" pitchFamily="34" charset="0"/>
                <a:cs typeface="+mn-ea"/>
              </a:endParaRPr>
            </a:p>
          </p:txBody>
        </p:sp>
        <p:sp>
          <p:nvSpPr>
            <p:cNvPr id="13" name="矩形 12"/>
            <p:cNvSpPr/>
            <p:nvPr>
              <p:custDataLst>
                <p:tags r:id="rId13"/>
              </p:custDataLst>
            </p:nvPr>
          </p:nvSpPr>
          <p:spPr bwMode="auto">
            <a:xfrm>
              <a:off x="2093" y="2732"/>
              <a:ext cx="3001" cy="1399"/>
            </a:xfrm>
            <a:prstGeom prst="rect">
              <a:avLst/>
            </a:prstGeom>
            <a:solidFill>
              <a:schemeClr val="accent1">
                <a:lumMod val="50000"/>
              </a:schemeClr>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C4261D"/>
                </a:solidFill>
                <a:effectLst/>
                <a:uLnTx/>
                <a:uFillTx/>
                <a:latin typeface="Arial" panose="02080604020202020204" pitchFamily="34" charset="0"/>
                <a:cs typeface="+mn-ea"/>
              </a:endParaRPr>
            </a:p>
          </p:txBody>
        </p:sp>
        <p:sp>
          <p:nvSpPr>
            <p:cNvPr id="14" name="TextBox 17"/>
            <p:cNvSpPr txBox="true"/>
            <p:nvPr>
              <p:custDataLst>
                <p:tags r:id="rId14"/>
              </p:custDataLst>
            </p:nvPr>
          </p:nvSpPr>
          <p:spPr>
            <a:xfrm>
              <a:off x="2433" y="2980"/>
              <a:ext cx="2369" cy="725"/>
            </a:xfrm>
            <a:prstGeom prst="rect">
              <a:avLst/>
            </a:prstGeom>
            <a:noFill/>
          </p:spPr>
          <p:txBody>
            <a:bodyPr>
              <a:spAutoFit/>
            </a:bodyPr>
            <a:lstStyle/>
            <a:p>
              <a:pPr algn="ctr" defTabSz="913765" fontAlgn="base">
                <a:spcBef>
                  <a:spcPct val="0"/>
                </a:spcBef>
                <a:spcAft>
                  <a:spcPct val="0"/>
                </a:spcAft>
                <a:defRPr/>
              </a:pPr>
              <a:r>
                <a:rPr lang="zh-CN" altLang="en-US" sz="2400" dirty="0">
                  <a:solidFill>
                    <a:srgbClr val="FFFFFF"/>
                  </a:solidFill>
                  <a:latin typeface="+mn-ea"/>
                  <a:cs typeface="+mn-ea"/>
                </a:rPr>
                <a:t>四</a:t>
              </a:r>
              <a:endParaRPr lang="zh-CN" altLang="en-US" sz="2400" dirty="0">
                <a:solidFill>
                  <a:srgbClr val="FFFFFF"/>
                </a:solidFill>
                <a:latin typeface="+mn-ea"/>
                <a:cs typeface="+mn-ea"/>
              </a:endParaRPr>
            </a:p>
          </p:txBody>
        </p:sp>
        <p:sp>
          <p:nvSpPr>
            <p:cNvPr id="20" name="TextBox 18"/>
            <p:cNvSpPr txBox="true">
              <a:spLocks noChangeArrowheads="true"/>
            </p:cNvSpPr>
            <p:nvPr>
              <p:custDataLst>
                <p:tags r:id="rId15"/>
              </p:custDataLst>
            </p:nvPr>
          </p:nvSpPr>
          <p:spPr bwMode="auto">
            <a:xfrm>
              <a:off x="5767" y="2808"/>
              <a:ext cx="10531" cy="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defRPr/>
              </a:pPr>
              <a:r>
                <a:rPr lang="zh-CN" altLang="en-US" dirty="0">
                  <a:solidFill>
                    <a:prstClr val="black"/>
                  </a:solidFill>
                  <a:latin typeface="Arial" panose="02080604020202020204" pitchFamily="34" charset="0"/>
                  <a:ea typeface="汉仪君黑-55W" panose="00020600040101010101" charset="-122"/>
                  <a:cs typeface="+mn-ea"/>
                </a:rPr>
                <a:t>定期评估和总结工作成效和问题，调整改进工作措施，提高管理水平。加强与其他地区和行业的交流合作，促进工作创新和发展。</a:t>
              </a:r>
              <a:endParaRPr lang="zh-CN" altLang="en-US" dirty="0">
                <a:solidFill>
                  <a:prstClr val="black"/>
                </a:solidFill>
                <a:latin typeface="Arial" panose="02080604020202020204" pitchFamily="34" charset="0"/>
                <a:ea typeface="汉仪君黑-55W" panose="00020600040101010101" charset="-122"/>
                <a:cs typeface="+mn-ea"/>
              </a:endParaRPr>
            </a:p>
          </p:txBody>
        </p:sp>
      </p:grpSp>
      <p:grpSp>
        <p:nvGrpSpPr>
          <p:cNvPr id="27" name="组合 26"/>
          <p:cNvGrpSpPr/>
          <p:nvPr>
            <p:custDataLst>
              <p:tags r:id="rId16"/>
            </p:custDataLst>
          </p:nvPr>
        </p:nvGrpSpPr>
        <p:grpSpPr>
          <a:xfrm>
            <a:off x="1282700" y="1606550"/>
            <a:ext cx="9326245" cy="888365"/>
            <a:chOff x="2093" y="2732"/>
            <a:chExt cx="14687" cy="1399"/>
          </a:xfrm>
        </p:grpSpPr>
        <p:sp>
          <p:nvSpPr>
            <p:cNvPr id="30" name="矩形 29"/>
            <p:cNvSpPr/>
            <p:nvPr>
              <p:custDataLst>
                <p:tags r:id="rId17"/>
              </p:custDataLst>
            </p:nvPr>
          </p:nvSpPr>
          <p:spPr bwMode="auto">
            <a:xfrm>
              <a:off x="5020" y="2732"/>
              <a:ext cx="11760" cy="1399"/>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C4261D"/>
                </a:solidFill>
                <a:effectLst/>
                <a:uLnTx/>
                <a:uFillTx/>
                <a:latin typeface="Arial" panose="02080604020202020204" pitchFamily="34" charset="0"/>
                <a:cs typeface="+mn-ea"/>
              </a:endParaRPr>
            </a:p>
          </p:txBody>
        </p:sp>
        <p:sp>
          <p:nvSpPr>
            <p:cNvPr id="31" name="矩形 30"/>
            <p:cNvSpPr/>
            <p:nvPr>
              <p:custDataLst>
                <p:tags r:id="rId18"/>
              </p:custDataLst>
            </p:nvPr>
          </p:nvSpPr>
          <p:spPr bwMode="auto">
            <a:xfrm>
              <a:off x="2093" y="2732"/>
              <a:ext cx="3001" cy="1399"/>
            </a:xfrm>
            <a:prstGeom prst="rect">
              <a:avLst/>
            </a:prstGeom>
            <a:solidFill>
              <a:schemeClr val="accent1">
                <a:lumMod val="50000"/>
              </a:schemeClr>
            </a:solidFill>
            <a:ln w="9525" cap="flat" cmpd="sng" algn="ctr">
              <a:solidFill>
                <a:srgbClr val="FFFFFF"/>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b="0" i="0" u="none" strike="noStrike" kern="0" cap="none" spc="0" normalizeH="0" baseline="0" noProof="0">
                <a:ln>
                  <a:noFill/>
                </a:ln>
                <a:solidFill>
                  <a:srgbClr val="C4261D"/>
                </a:solidFill>
                <a:effectLst/>
                <a:uLnTx/>
                <a:uFillTx/>
                <a:latin typeface="Arial" panose="02080604020202020204" pitchFamily="34" charset="0"/>
                <a:cs typeface="+mn-ea"/>
              </a:endParaRPr>
            </a:p>
          </p:txBody>
        </p:sp>
        <p:sp>
          <p:nvSpPr>
            <p:cNvPr id="32" name="TextBox 17"/>
            <p:cNvSpPr txBox="true"/>
            <p:nvPr>
              <p:custDataLst>
                <p:tags r:id="rId19"/>
              </p:custDataLst>
            </p:nvPr>
          </p:nvSpPr>
          <p:spPr>
            <a:xfrm>
              <a:off x="2433" y="2980"/>
              <a:ext cx="2369" cy="725"/>
            </a:xfrm>
            <a:prstGeom prst="rect">
              <a:avLst/>
            </a:prstGeom>
            <a:noFill/>
          </p:spPr>
          <p:txBody>
            <a:bodyPr>
              <a:spAutoFit/>
            </a:bodyPr>
            <a:lstStyle/>
            <a:p>
              <a:pPr algn="ctr" defTabSz="913765" fontAlgn="base">
                <a:spcBef>
                  <a:spcPct val="0"/>
                </a:spcBef>
                <a:spcAft>
                  <a:spcPct val="0"/>
                </a:spcAft>
                <a:defRPr/>
              </a:pPr>
              <a:r>
                <a:rPr lang="zh-CN" altLang="en-US" sz="2400" dirty="0">
                  <a:solidFill>
                    <a:srgbClr val="FFFFFF"/>
                  </a:solidFill>
                  <a:latin typeface="+mn-ea"/>
                  <a:cs typeface="+mn-ea"/>
                </a:rPr>
                <a:t>一</a:t>
              </a:r>
              <a:endParaRPr lang="zh-CN" altLang="en-US" sz="2400" dirty="0">
                <a:solidFill>
                  <a:srgbClr val="FFFFFF"/>
                </a:solidFill>
                <a:latin typeface="+mn-ea"/>
                <a:cs typeface="+mn-ea"/>
              </a:endParaRPr>
            </a:p>
          </p:txBody>
        </p:sp>
        <p:sp>
          <p:nvSpPr>
            <p:cNvPr id="33" name="TextBox 18"/>
            <p:cNvSpPr txBox="true">
              <a:spLocks noChangeArrowheads="true"/>
            </p:cNvSpPr>
            <p:nvPr>
              <p:custDataLst>
                <p:tags r:id="rId20"/>
              </p:custDataLst>
            </p:nvPr>
          </p:nvSpPr>
          <p:spPr bwMode="auto">
            <a:xfrm>
              <a:off x="5763" y="2841"/>
              <a:ext cx="10129" cy="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defRPr/>
              </a:pPr>
              <a:r>
                <a:rPr lang="zh-CN" altLang="en-US" dirty="0">
                  <a:solidFill>
                    <a:schemeClr val="tx1"/>
                  </a:solidFill>
                  <a:latin typeface="Arial" panose="02080604020202020204" pitchFamily="34" charset="0"/>
                  <a:ea typeface="汉仪君黑-55W" panose="00020600040101010101" charset="-122"/>
                  <a:cs typeface="+mn-ea"/>
                </a:rPr>
                <a:t>政府部门应加强宣传培训，建立健全监管体系，加强协调合作，推动安全生产工作向纵深发展。</a:t>
              </a:r>
              <a:endParaRPr lang="zh-CN" altLang="en-US" dirty="0">
                <a:solidFill>
                  <a:schemeClr val="tx1"/>
                </a:solidFill>
                <a:latin typeface="Arial" panose="02080604020202020204" pitchFamily="34" charset="0"/>
                <a:ea typeface="汉仪君黑-55W" panose="00020600040101010101" charset="-122"/>
                <a:cs typeface="+mn-ea"/>
              </a:endParaRPr>
            </a:p>
          </p:txBody>
        </p:sp>
      </p:grpSp>
      <p:grpSp>
        <p:nvGrpSpPr>
          <p:cNvPr id="4" name="组合 3"/>
          <p:cNvGrpSpPr/>
          <p:nvPr/>
        </p:nvGrpSpPr>
        <p:grpSpPr>
          <a:xfrm>
            <a:off x="671195" y="692150"/>
            <a:ext cx="10783570" cy="226060"/>
            <a:chOff x="1840" y="1130"/>
            <a:chExt cx="16982" cy="356"/>
          </a:xfrm>
        </p:grpSpPr>
        <p:cxnSp>
          <p:nvCxnSpPr>
            <p:cNvPr id="7" name="直接连接符 20"/>
            <p:cNvCxnSpPr/>
            <p:nvPr/>
          </p:nvCxnSpPr>
          <p:spPr>
            <a:xfrm>
              <a:off x="1840" y="1486"/>
              <a:ext cx="16919"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129" y="1130"/>
              <a:ext cx="12693" cy="5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1" name="PA-矩形 20"/>
          <p:cNvSpPr/>
          <p:nvPr>
            <p:custDataLst>
              <p:tags r:id="rId2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p:transition spd="slow" advTm="2000">
    <p:randomBar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文本框 12"/>
          <p:cNvSpPr txBox="true"/>
          <p:nvPr/>
        </p:nvSpPr>
        <p:spPr>
          <a:xfrm>
            <a:off x="5090274" y="2405963"/>
            <a:ext cx="2011680" cy="1198880"/>
          </a:xfrm>
          <a:prstGeom prst="rect">
            <a:avLst/>
          </a:prstGeom>
          <a:noFill/>
        </p:spPr>
        <p:txBody>
          <a:bodyPr wrap="none" rtlCol="0">
            <a:spAutoFit/>
          </a:bodyPr>
          <a:lstStyle/>
          <a:p>
            <a:r>
              <a:rPr lang="zh-CN" altLang="en-US" sz="7200" dirty="0">
                <a:solidFill>
                  <a:schemeClr val="tx1"/>
                </a:solidFill>
                <a:latin typeface="Arial" panose="02080604020202020204" pitchFamily="34" charset="0"/>
                <a:ea typeface="汉仪君黑-75简" panose="00020600040101010101" charset="-122"/>
                <a:cs typeface="汉仪君黑-45简" panose="020B0604020202020204" charset="-122"/>
              </a:rPr>
              <a:t>谢谢</a:t>
            </a:r>
            <a:endParaRPr lang="zh-CN" altLang="en-US" sz="7200" dirty="0">
              <a:solidFill>
                <a:schemeClr val="tx1"/>
              </a:solidFill>
              <a:effectLst/>
              <a:latin typeface="Arial" panose="02080604020202020204" pitchFamily="34" charset="0"/>
              <a:ea typeface="汉仪君黑-75简" panose="00020600040101010101" charset="-122"/>
              <a:cs typeface="汉仪君黑-45简" panose="020B0604020202020204" charset="-122"/>
            </a:endParaRPr>
          </a:p>
        </p:txBody>
      </p:sp>
      <p:sp>
        <p:nvSpPr>
          <p:cNvPr id="4" name="文本框 3"/>
          <p:cNvSpPr txBox="true"/>
          <p:nvPr/>
        </p:nvSpPr>
        <p:spPr>
          <a:xfrm>
            <a:off x="12002770" y="6530340"/>
            <a:ext cx="4064000" cy="368300"/>
          </a:xfrm>
          <a:prstGeom prst="rect">
            <a:avLst/>
          </a:prstGeom>
          <a:noFill/>
        </p:spPr>
        <p:txBody>
          <a:bodyPr wrap="square" rtlCol="0">
            <a:spAutoFit/>
          </a:bodyPr>
          <a:lstStyle/>
          <a:p>
            <a:endParaRPr lang="zh-CN" altLang="en-US"/>
          </a:p>
        </p:txBody>
      </p:sp>
      <p:sp>
        <p:nvSpPr>
          <p:cNvPr id="21" name="PA-矩形 20"/>
          <p:cNvSpPr/>
          <p:nvPr>
            <p:custDataLst>
              <p:tags r:id="rId1"/>
            </p:custDataLst>
          </p:nvPr>
        </p:nvSpPr>
        <p:spPr>
          <a:xfrm>
            <a:off x="0" y="0"/>
            <a:ext cx="12192000" cy="156210"/>
          </a:xfrm>
          <a:prstGeom prst="rect">
            <a:avLst/>
          </a:prstGeom>
          <a:solidFill>
            <a:srgbClr val="0C4D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base">
              <a:defRPr/>
            </a:pPr>
            <a:endParaRPr lang="zh-CN" altLang="en-US" sz="1090" strike="noStrike" noProof="1">
              <a:latin typeface="Times New Roman" panose="02020603050405020304" charset="0"/>
            </a:endParaRPr>
          </a:p>
        </p:txBody>
      </p:sp>
    </p:spTree>
  </p:cSld>
  <p:clrMapOvr>
    <a:masterClrMapping/>
  </p:clrMapOvr>
</p:sld>
</file>

<file path=ppt/tags/tag1.xml><?xml version="1.0" encoding="utf-8"?>
<p:tagLst xmlns:p="http://schemas.openxmlformats.org/presentationml/2006/main">
  <p:tag name="PA" val="v5.2.8"/>
</p:tagLst>
</file>

<file path=ppt/tags/tag2.xml><?xml version="1.0" encoding="utf-8"?>
<p:tagLst xmlns:p="http://schemas.openxmlformats.org/presentationml/2006/main">
  <p:tag name="PA" val="v5.0.1"/>
</p:tagLst>
</file>

<file path=ppt/tags/tag3.xml><?xml version="1.0" encoding="utf-8"?>
<p:tagLst xmlns:p="http://schemas.openxmlformats.org/presentationml/2006/main">
  <p:tag name="KSO_WM_DIAGRAM_VIRTUALLY_FRAME" val="{&quot;height&quot;:466.1138582677166,&quot;left&quot;:299.1,&quot;top&quot;:35.34992125984252,&quot;width&quot;:615.1}"/>
</p:tagLst>
</file>

<file path=ppt/tags/tag4.xml><?xml version="1.0" encoding="utf-8"?>
<p:tagLst xmlns:p="http://schemas.openxmlformats.org/presentationml/2006/main">
  <p:tag name="PA" val="v5.2.9"/>
  <p:tag name="KSO_WM_DIAGRAM_VIRTUALLY_FRAME" val="{&quot;height&quot;:280.46385826771655,&quot;left&quot;:351.95,&quot;top&quot;:113.04992125984252,&quot;width&quot;:371.2}"/>
</p:tagLst>
</file>

<file path=ppt/tags/tag5.xml><?xml version="1.0" encoding="utf-8"?>
<p:tagLst xmlns:p="http://schemas.openxmlformats.org/presentationml/2006/main">
  <p:tag name="PA" val="v5.2.9"/>
  <p:tag name="KSO_WM_DIAGRAM_VIRTUALLY_FRAME" val="{&quot;height&quot;:280.46385826771655,&quot;left&quot;:351.95,&quot;top&quot;:113.04992125984252,&quot;width&quot;:371.2}"/>
</p:tagLst>
</file>

<file path=ppt/tags/tag6.xml><?xml version="1.0" encoding="utf-8"?>
<p:tagLst xmlns:p="http://schemas.openxmlformats.org/presentationml/2006/main">
  <p:tag name="PA" val="v5.2.9"/>
  <p:tag name="KSO_WM_DIAGRAM_VIRTUALLY_FRAME" val="{&quot;height&quot;:280.46385826771655,&quot;left&quot;:351.95,&quot;top&quot;:113.04992125984252,&quot;width&quot;:371.2}"/>
</p:tagLst>
</file>

<file path=ppt/tags/tag7.xml><?xml version="1.0" encoding="utf-8"?>
<p:tagLst xmlns:p="http://schemas.openxmlformats.org/presentationml/2006/main">
  <p:tag name="PA" val="v5.2.9"/>
  <p:tag name="KSO_WM_DIAGRAM_VIRTUALLY_FRAME" val="{&quot;height&quot;:280.46385826771655,&quot;left&quot;:351.95,&quot;top&quot;:113.04992125984252,&quot;width&quot;:371.2}"/>
</p:tagLst>
</file>

<file path=ppt/tags/tag8.xml><?xml version="1.0" encoding="utf-8"?>
<p:tagLst xmlns:p="http://schemas.openxmlformats.org/presentationml/2006/main">
  <p:tag name="PA" val="v5.0.1"/>
</p:tagLst>
</file>

<file path=ppt/tags/tag9.xml><?xml version="1.0" encoding="utf-8"?>
<p:tagLst xmlns:p="http://schemas.openxmlformats.org/presentationml/2006/main">
  <p:tag name="PA" val="v5.0.1"/>
</p:tagLst>
</file>

<file path=ppt/tags/tag10.xml><?xml version="1.0" encoding="utf-8"?>
<p:tagLst xmlns:p="http://schemas.openxmlformats.org/presentationml/2006/main">
  <p:tag name="KSO_WM_DIAGRAM_VIRTUALLY_FRAME" val="{&quot;height&quot;:319.7,&quot;left&quot;:104.93727207164348,&quot;top&quot;:122.55,&quot;width&quot;:762.9626491881993}"/>
</p:tagLst>
</file>

<file path=ppt/tags/tag11.xml><?xml version="1.0" encoding="utf-8"?>
<p:tagLst xmlns:p="http://schemas.openxmlformats.org/presentationml/2006/main">
  <p:tag name="KSO_WM_DIAGRAM_VIRTUALLY_FRAME" val="{&quot;height&quot;:191.97488188976374,&quot;left&quot;:196.5664566929134,&quot;top&quot;:173.60094488188977,&quot;width&quot;:440.1307874015748}"/>
</p:tagLst>
</file>

<file path=ppt/tags/tag12.xml><?xml version="1.0" encoding="utf-8"?>
<p:tagLst xmlns:p="http://schemas.openxmlformats.org/presentationml/2006/main">
  <p:tag name="KSO_WM_DIAGRAM_VIRTUALLY_FRAME" val="{&quot;height&quot;:319.7,&quot;left&quot;:104.93727207164348,&quot;top&quot;:122.55,&quot;width&quot;:762.9626491881993}"/>
</p:tagLst>
</file>

<file path=ppt/tags/tag13.xml><?xml version="1.0" encoding="utf-8"?>
<p:tagLst xmlns:p="http://schemas.openxmlformats.org/presentationml/2006/main">
  <p:tag name="KSO_WM_DIAGRAM_VIRTUALLY_FRAME" val="{&quot;height&quot;:319.7,&quot;left&quot;:104.93727207164348,&quot;top&quot;:122.55,&quot;width&quot;:762.9626491881993}"/>
</p:tagLst>
</file>

<file path=ppt/tags/tag14.xml><?xml version="1.0" encoding="utf-8"?>
<p:tagLst xmlns:p="http://schemas.openxmlformats.org/presentationml/2006/main">
  <p:tag name="KSO_WM_DIAGRAM_VIRTUALLY_FRAME" val="{&quot;height&quot;:319.7,&quot;left&quot;:104.93727207164348,&quot;top&quot;:122.55,&quot;width&quot;:762.9626491881993}"/>
</p:tagLst>
</file>

<file path=ppt/tags/tag15.xml><?xml version="1.0" encoding="utf-8"?>
<p:tagLst xmlns:p="http://schemas.openxmlformats.org/presentationml/2006/main">
  <p:tag name="KSO_WM_DIAGRAM_VIRTUALLY_FRAME" val="{&quot;height&quot;:191.97488188976374,&quot;left&quot;:196.5664566929134,&quot;top&quot;:173.60094488188977,&quot;width&quot;:440.1307874015748}"/>
</p:tagLst>
</file>

<file path=ppt/tags/tag16.xml><?xml version="1.0" encoding="utf-8"?>
<p:tagLst xmlns:p="http://schemas.openxmlformats.org/presentationml/2006/main">
  <p:tag name="KSO_WM_DIAGRAM_VIRTUALLY_FRAME" val="{&quot;height&quot;:319.7,&quot;left&quot;:104.93727207164348,&quot;top&quot;:122.55,&quot;width&quot;:762.9626491881993}"/>
</p:tagLst>
</file>

<file path=ppt/tags/tag17.xml><?xml version="1.0" encoding="utf-8"?>
<p:tagLst xmlns:p="http://schemas.openxmlformats.org/presentationml/2006/main">
  <p:tag name="KSO_WM_DIAGRAM_VIRTUALLY_FRAME" val="{&quot;height&quot;:319.7,&quot;left&quot;:104.93727207164348,&quot;top&quot;:122.55,&quot;width&quot;:762.9626491881993}"/>
</p:tagLst>
</file>

<file path=ppt/tags/tag18.xml><?xml version="1.0" encoding="utf-8"?>
<p:tagLst xmlns:p="http://schemas.openxmlformats.org/presentationml/2006/main">
  <p:tag name="KSO_WM_DIAGRAM_VIRTUALLY_FRAME" val="{&quot;height&quot;:319.7,&quot;left&quot;:104.93727207164348,&quot;top&quot;:122.55,&quot;width&quot;:762.9626491881993}"/>
</p:tagLst>
</file>

<file path=ppt/tags/tag19.xml><?xml version="1.0" encoding="utf-8"?>
<p:tagLst xmlns:p="http://schemas.openxmlformats.org/presentationml/2006/main">
  <p:tag name="KSO_WM_DIAGRAM_VIRTUALLY_FRAME" val="{&quot;height&quot;:191.97488188976374,&quot;left&quot;:196.5664566929134,&quot;top&quot;:173.60094488188977,&quot;width&quot;:440.1307874015748}"/>
</p:tagLst>
</file>

<file path=ppt/tags/tag20.xml><?xml version="1.0" encoding="utf-8"?>
<p:tagLst xmlns:p="http://schemas.openxmlformats.org/presentationml/2006/main">
  <p:tag name="KSO_WM_DIAGRAM_VIRTUALLY_FRAME" val="{&quot;height&quot;:319.7,&quot;left&quot;:104.93727207164348,&quot;top&quot;:122.55,&quot;width&quot;:762.9626491881993}"/>
</p:tagLst>
</file>

<file path=ppt/tags/tag21.xml><?xml version="1.0" encoding="utf-8"?>
<p:tagLst xmlns:p="http://schemas.openxmlformats.org/presentationml/2006/main">
  <p:tag name="KSO_WM_DIAGRAM_VIRTUALLY_FRAME" val="{&quot;height&quot;:319.7,&quot;left&quot;:104.93727207164348,&quot;top&quot;:122.55,&quot;width&quot;:762.9626491881993}"/>
</p:tagLst>
</file>

<file path=ppt/tags/tag22.xml><?xml version="1.0" encoding="utf-8"?>
<p:tagLst xmlns:p="http://schemas.openxmlformats.org/presentationml/2006/main">
  <p:tag name="KSO_WM_DIAGRAM_VIRTUALLY_FRAME" val="{&quot;height&quot;:319.7,&quot;left&quot;:104.93727207164348,&quot;top&quot;:122.55,&quot;width&quot;:762.9626491881993}"/>
</p:tagLst>
</file>

<file path=ppt/tags/tag23.xml><?xml version="1.0" encoding="utf-8"?>
<p:tagLst xmlns:p="http://schemas.openxmlformats.org/presentationml/2006/main">
  <p:tag name="KSO_WM_DIAGRAM_VIRTUALLY_FRAME" val="{&quot;height&quot;:191.97488188976374,&quot;left&quot;:196.5664566929134,&quot;top&quot;:173.60094488188977,&quot;width&quot;:440.1307874015748}"/>
</p:tagLst>
</file>

<file path=ppt/tags/tag24.xml><?xml version="1.0" encoding="utf-8"?>
<p:tagLst xmlns:p="http://schemas.openxmlformats.org/presentationml/2006/main">
  <p:tag name="KSO_WM_DIAGRAM_VIRTUALLY_FRAME" val="{&quot;height&quot;:319.7,&quot;left&quot;:104.93727207164348,&quot;top&quot;:122.55,&quot;width&quot;:762.9626491881993}"/>
</p:tagLst>
</file>

<file path=ppt/tags/tag25.xml><?xml version="1.0" encoding="utf-8"?>
<p:tagLst xmlns:p="http://schemas.openxmlformats.org/presentationml/2006/main">
  <p:tag name="KSO_WM_DIAGRAM_VIRTUALLY_FRAME" val="{&quot;height&quot;:319.7,&quot;left&quot;:104.93727207164348,&quot;top&quot;:122.55,&quot;width&quot;:762.9626491881993}"/>
</p:tagLst>
</file>

<file path=ppt/tags/tag26.xml><?xml version="1.0" encoding="utf-8"?>
<p:tagLst xmlns:p="http://schemas.openxmlformats.org/presentationml/2006/main">
  <p:tag name="KSO_WM_DIAGRAM_VIRTUALLY_FRAME" val="{&quot;height&quot;:319.7,&quot;left&quot;:104.93727207164348,&quot;top&quot;:122.55,&quot;width&quot;:762.9626491881993}"/>
</p:tagLst>
</file>

<file path=ppt/tags/tag27.xml><?xml version="1.0" encoding="utf-8"?>
<p:tagLst xmlns:p="http://schemas.openxmlformats.org/presentationml/2006/main">
  <p:tag name="PA" val="v5.0.1"/>
</p:tagLst>
</file>

<file path=ppt/tags/tag28.xml><?xml version="1.0" encoding="utf-8"?>
<p:tagLst xmlns:p="http://schemas.openxmlformats.org/presentationml/2006/main">
  <p:tag name="PA" val="v5.0.1"/>
</p:tagLst>
</file>

<file path=ppt/tags/tag29.xml><?xml version="1.0" encoding="utf-8"?>
<p:tagLst xmlns:p="http://schemas.openxmlformats.org/presentationml/2006/main">
  <p:tag name="PA" val="v5.0.1"/>
</p:tagLst>
</file>

<file path=ppt/tags/tag30.xml><?xml version="1.0" encoding="utf-8"?>
<p:tagLst xmlns:p="http://schemas.openxmlformats.org/presentationml/2006/main">
  <p:tag name="KSO_WM_DIAGRAM_VIRTUALLY_FRAME" val="{&quot;height&quot;:319.7,&quot;left&quot;:106.25,&quot;top&quot;:122.55,&quot;width&quot;:761.65}"/>
</p:tagLst>
</file>

<file path=ppt/tags/tag31.xml><?xml version="1.0" encoding="utf-8"?>
<p:tagLst xmlns:p="http://schemas.openxmlformats.org/presentationml/2006/main">
  <p:tag name="KSO_WM_DIAGRAM_VIRTUALLY_FRAME" val="{&quot;height&quot;:191.97488188976374,&quot;left&quot;:196.5664566929134,&quot;top&quot;:173.60094488188977,&quot;width&quot;:440.1307874015748}"/>
</p:tagLst>
</file>

<file path=ppt/tags/tag32.xml><?xml version="1.0" encoding="utf-8"?>
<p:tagLst xmlns:p="http://schemas.openxmlformats.org/presentationml/2006/main">
  <p:tag name="KSO_WM_DIAGRAM_VIRTUALLY_FRAME" val="{&quot;height&quot;:319.7,&quot;left&quot;:106.25,&quot;top&quot;:122.55,&quot;width&quot;:761.65}"/>
</p:tagLst>
</file>

<file path=ppt/tags/tag33.xml><?xml version="1.0" encoding="utf-8"?>
<p:tagLst xmlns:p="http://schemas.openxmlformats.org/presentationml/2006/main">
  <p:tag name="KSO_WM_DIAGRAM_VIRTUALLY_FRAME" val="{&quot;height&quot;:319.7,&quot;left&quot;:106.25,&quot;top&quot;:122.55,&quot;width&quot;:761.65}"/>
</p:tagLst>
</file>

<file path=ppt/tags/tag34.xml><?xml version="1.0" encoding="utf-8"?>
<p:tagLst xmlns:p="http://schemas.openxmlformats.org/presentationml/2006/main">
  <p:tag name="KSO_WM_DIAGRAM_VIRTUALLY_FRAME" val="{&quot;height&quot;:319.7,&quot;left&quot;:106.25,&quot;top&quot;:122.55,&quot;width&quot;:761.65}"/>
</p:tagLst>
</file>

<file path=ppt/tags/tag35.xml><?xml version="1.0" encoding="utf-8"?>
<p:tagLst xmlns:p="http://schemas.openxmlformats.org/presentationml/2006/main">
  <p:tag name="KSO_WM_DIAGRAM_VIRTUALLY_FRAME" val="{&quot;height&quot;:319.7,&quot;left&quot;:106.25,&quot;top&quot;:122.55,&quot;width&quot;:761.65}"/>
</p:tagLst>
</file>

<file path=ppt/tags/tag36.xml><?xml version="1.0" encoding="utf-8"?>
<p:tagLst xmlns:p="http://schemas.openxmlformats.org/presentationml/2006/main">
  <p:tag name="KSO_WM_DIAGRAM_VIRTUALLY_FRAME" val="{&quot;height&quot;:191.97488188976374,&quot;left&quot;:196.5664566929134,&quot;top&quot;:173.60094488188977,&quot;width&quot;:440.1307874015748}"/>
</p:tagLst>
</file>

<file path=ppt/tags/tag37.xml><?xml version="1.0" encoding="utf-8"?>
<p:tagLst xmlns:p="http://schemas.openxmlformats.org/presentationml/2006/main">
  <p:tag name="KSO_WM_DIAGRAM_VIRTUALLY_FRAME" val="{&quot;height&quot;:319.7,&quot;left&quot;:106.25,&quot;top&quot;:122.55,&quot;width&quot;:761.65}"/>
</p:tagLst>
</file>

<file path=ppt/tags/tag38.xml><?xml version="1.0" encoding="utf-8"?>
<p:tagLst xmlns:p="http://schemas.openxmlformats.org/presentationml/2006/main">
  <p:tag name="KSO_WM_DIAGRAM_VIRTUALLY_FRAME" val="{&quot;height&quot;:319.7,&quot;left&quot;:106.25,&quot;top&quot;:122.55,&quot;width&quot;:761.65}"/>
</p:tagLst>
</file>

<file path=ppt/tags/tag39.xml><?xml version="1.0" encoding="utf-8"?>
<p:tagLst xmlns:p="http://schemas.openxmlformats.org/presentationml/2006/main">
  <p:tag name="KSO_WM_DIAGRAM_VIRTUALLY_FRAME" val="{&quot;height&quot;:319.7,&quot;left&quot;:106.25,&quot;top&quot;:122.55,&quot;width&quot;:761.65}"/>
</p:tagLst>
</file>

<file path=ppt/tags/tag40.xml><?xml version="1.0" encoding="utf-8"?>
<p:tagLst xmlns:p="http://schemas.openxmlformats.org/presentationml/2006/main">
  <p:tag name="KSO_WM_DIAGRAM_VIRTUALLY_FRAME" val="{&quot;height&quot;:191.97488188976374,&quot;left&quot;:196.5664566929134,&quot;top&quot;:173.60094488188977,&quot;width&quot;:440.1307874015748}"/>
</p:tagLst>
</file>

<file path=ppt/tags/tag41.xml><?xml version="1.0" encoding="utf-8"?>
<p:tagLst xmlns:p="http://schemas.openxmlformats.org/presentationml/2006/main">
  <p:tag name="KSO_WM_DIAGRAM_VIRTUALLY_FRAME" val="{&quot;height&quot;:319.7,&quot;left&quot;:106.25,&quot;top&quot;:122.55,&quot;width&quot;:761.65}"/>
</p:tagLst>
</file>

<file path=ppt/tags/tag42.xml><?xml version="1.0" encoding="utf-8"?>
<p:tagLst xmlns:p="http://schemas.openxmlformats.org/presentationml/2006/main">
  <p:tag name="KSO_WM_DIAGRAM_VIRTUALLY_FRAME" val="{&quot;height&quot;:319.7,&quot;left&quot;:106.25,&quot;top&quot;:122.55,&quot;width&quot;:761.65}"/>
</p:tagLst>
</file>

<file path=ppt/tags/tag43.xml><?xml version="1.0" encoding="utf-8"?>
<p:tagLst xmlns:p="http://schemas.openxmlformats.org/presentationml/2006/main">
  <p:tag name="KSO_WM_DIAGRAM_VIRTUALLY_FRAME" val="{&quot;height&quot;:319.7,&quot;left&quot;:106.25,&quot;top&quot;:122.55,&quot;width&quot;:761.65}"/>
</p:tagLst>
</file>

<file path=ppt/tags/tag44.xml><?xml version="1.0" encoding="utf-8"?>
<p:tagLst xmlns:p="http://schemas.openxmlformats.org/presentationml/2006/main">
  <p:tag name="KSO_WM_DIAGRAM_VIRTUALLY_FRAME" val="{&quot;height&quot;:191.97488188976374,&quot;left&quot;:196.5664566929134,&quot;top&quot;:173.60094488188977,&quot;width&quot;:440.1307874015748}"/>
</p:tagLst>
</file>

<file path=ppt/tags/tag45.xml><?xml version="1.0" encoding="utf-8"?>
<p:tagLst xmlns:p="http://schemas.openxmlformats.org/presentationml/2006/main">
  <p:tag name="KSO_WM_DIAGRAM_VIRTUALLY_FRAME" val="{&quot;height&quot;:319.7,&quot;left&quot;:106.25,&quot;top&quot;:122.55,&quot;width&quot;:761.65}"/>
</p:tagLst>
</file>

<file path=ppt/tags/tag46.xml><?xml version="1.0" encoding="utf-8"?>
<p:tagLst xmlns:p="http://schemas.openxmlformats.org/presentationml/2006/main">
  <p:tag name="KSO_WM_DIAGRAM_VIRTUALLY_FRAME" val="{&quot;height&quot;:319.7,&quot;left&quot;:106.25,&quot;top&quot;:122.55,&quot;width&quot;:761.65}"/>
</p:tagLst>
</file>

<file path=ppt/tags/tag47.xml><?xml version="1.0" encoding="utf-8"?>
<p:tagLst xmlns:p="http://schemas.openxmlformats.org/presentationml/2006/main">
  <p:tag name="KSO_WM_DIAGRAM_VIRTUALLY_FRAME" val="{&quot;height&quot;:319.7,&quot;left&quot;:106.25,&quot;top&quot;:122.55,&quot;width&quot;:761.65}"/>
</p:tagLst>
</file>

<file path=ppt/tags/tag48.xml><?xml version="1.0" encoding="utf-8"?>
<p:tagLst xmlns:p="http://schemas.openxmlformats.org/presentationml/2006/main">
  <p:tag name="KSO_WM_DIAGRAM_VIRTUALLY_FRAME" val="{&quot;height&quot;:319.7,&quot;left&quot;:106.25,&quot;top&quot;:122.55,&quot;width&quot;:761.65}"/>
</p:tagLst>
</file>

<file path=ppt/tags/tag49.xml><?xml version="1.0" encoding="utf-8"?>
<p:tagLst xmlns:p="http://schemas.openxmlformats.org/presentationml/2006/main">
  <p:tag name="PA" val="v5.0.1"/>
</p:tagLst>
</file>

<file path=ppt/tags/tag50.xml><?xml version="1.0" encoding="utf-8"?>
<p:tagLst xmlns:p="http://schemas.openxmlformats.org/presentationml/2006/main">
  <p:tag name="PA" val="v5.0.1"/>
</p:tagLst>
</file>

<file path=ppt/tags/tag51.xml><?xml version="1.0" encoding="utf-8"?>
<p:tagLst xmlns:p="http://schemas.openxmlformats.org/presentationml/2006/main">
  <p:tag name="PA" val="v5.0.1"/>
</p:tagLst>
</file>

<file path=ppt/tags/tag52.xml><?xml version="1.0" encoding="utf-8"?>
<p:tagLst xmlns:p="http://schemas.openxmlformats.org/presentationml/2006/main">
  <p:tag name="PA" val="v5.0.1"/>
</p:tagLst>
</file>

<file path=ppt/tags/tag53.xml><?xml version="1.0" encoding="utf-8"?>
<p:tagLst xmlns:p="http://schemas.openxmlformats.org/presentationml/2006/main">
  <p:tag name="PA" val="v5.0.1"/>
</p:tagLst>
</file>

<file path=ppt/tags/tag54.xml><?xml version="1.0" encoding="utf-8"?>
<p:tagLst xmlns:p="http://schemas.openxmlformats.org/presentationml/2006/main">
  <p:tag name="PA" val="v5.0.1"/>
</p:tagLst>
</file>

<file path=ppt/tags/tag55.xml><?xml version="1.0" encoding="utf-8"?>
<p:tagLst xmlns:p="http://schemas.openxmlformats.org/presentationml/2006/main">
  <p:tag name="PA" val="v5.0.1"/>
</p:tagLst>
</file>

<file path=ppt/tags/tag56.xml><?xml version="1.0" encoding="utf-8"?>
<p:tagLst xmlns:p="http://schemas.openxmlformats.org/presentationml/2006/main">
  <p:tag name="PA" val="v5.0.1"/>
</p:tagLst>
</file>

<file path=ppt/tags/tag57.xml><?xml version="1.0" encoding="utf-8"?>
<p:tagLst xmlns:p="http://schemas.openxmlformats.org/presentationml/2006/main">
  <p:tag name="PA" val="v5.0.1"/>
</p:tagLst>
</file>

<file path=ppt/tags/tag58.xml><?xml version="1.0" encoding="utf-8"?>
<p:tagLst xmlns:p="http://schemas.openxmlformats.org/presentationml/2006/main">
  <p:tag name="PA" val="v5.0.1"/>
</p:tagLst>
</file>

<file path=ppt/tags/tag59.xml><?xml version="1.0" encoding="utf-8"?>
<p:tagLst xmlns:p="http://schemas.openxmlformats.org/presentationml/2006/main">
  <p:tag name="PA" val="v5.0.1"/>
</p:tagLst>
</file>

<file path=ppt/tags/tag60.xml><?xml version="1.0" encoding="utf-8"?>
<p:tagLst xmlns:p="http://schemas.openxmlformats.org/presentationml/2006/main">
  <p:tag name="PA" val="v5.0.1"/>
</p:tagLst>
</file>

<file path=ppt/tags/tag61.xml><?xml version="1.0" encoding="utf-8"?>
<p:tagLst xmlns:p="http://schemas.openxmlformats.org/presentationml/2006/main">
  <p:tag name="PA" val="v5.0.1"/>
</p:tagLst>
</file>

<file path=ppt/tags/tag62.xml><?xml version="1.0" encoding="utf-8"?>
<p:tagLst xmlns:p="http://schemas.openxmlformats.org/presentationml/2006/main">
  <p:tag name="PA" val="v5.0.1"/>
</p:tagLst>
</file>

<file path=ppt/tags/tag63.xml><?xml version="1.0" encoding="utf-8"?>
<p:tagLst xmlns:p="http://schemas.openxmlformats.org/presentationml/2006/main">
  <p:tag name="PA" val="v5.0.1"/>
</p:tagLst>
</file>

<file path=ppt/tags/tag64.xml><?xml version="1.0" encoding="utf-8"?>
<p:tagLst xmlns:p="http://schemas.openxmlformats.org/presentationml/2006/main">
  <p:tag name="PA" val="v5.0.1"/>
</p:tagLst>
</file>

<file path=ppt/tags/tag65.xml><?xml version="1.0" encoding="utf-8"?>
<p:tagLst xmlns:p="http://schemas.openxmlformats.org/presentationml/2006/main">
  <p:tag name="PA" val="v5.0.1"/>
</p:tagLst>
</file>

<file path=ppt/tags/tag66.xml><?xml version="1.0" encoding="utf-8"?>
<p:tagLst xmlns:p="http://schemas.openxmlformats.org/presentationml/2006/main">
  <p:tag name="PA" val="v5.0.1"/>
</p:tagLst>
</file>

<file path=ppt/tags/tag67.xml><?xml version="1.0" encoding="utf-8"?>
<p:tagLst xmlns:p="http://schemas.openxmlformats.org/presentationml/2006/main">
  <p:tag name="PA" val="v5.0.1"/>
</p:tagLst>
</file>

<file path=ppt/tags/tag68.xml><?xml version="1.0" encoding="utf-8"?>
<p:tagLst xmlns:p="http://schemas.openxmlformats.org/presentationml/2006/main">
  <p:tag name="PA" val="v5.0.1"/>
</p:tagLst>
</file>

<file path=ppt/tags/tag69.xml><?xml version="1.0" encoding="utf-8"?>
<p:tagLst xmlns:p="http://schemas.openxmlformats.org/presentationml/2006/main">
  <p:tag name="PA" val="v5.0.1"/>
</p:tagLst>
</file>

<file path=ppt/tags/tag70.xml><?xml version="1.0" encoding="utf-8"?>
<p:tagLst xmlns:p="http://schemas.openxmlformats.org/presentationml/2006/main">
  <p:tag name="PA" val="v5.0.1"/>
</p:tagLst>
</file>

<file path=ppt/tags/tag71.xml><?xml version="1.0" encoding="utf-8"?>
<p:tagLst xmlns:p="http://schemas.openxmlformats.org/presentationml/2006/main">
  <p:tag name="PA" val="v5.0.1"/>
</p:tagLst>
</file>

<file path=ppt/tags/tag72.xml><?xml version="1.0" encoding="utf-8"?>
<p:tagLst xmlns:p="http://schemas.openxmlformats.org/presentationml/2006/main">
  <p:tag name="PA" val="v5.0.1"/>
</p:tagLst>
</file>

<file path=ppt/tags/tag73.xml><?xml version="1.0" encoding="utf-8"?>
<p:tagLst xmlns:p="http://schemas.openxmlformats.org/presentationml/2006/main">
  <p:tag name="PA" val="v5.0.1"/>
</p:tagLst>
</file>

<file path=ppt/tags/tag74.xml><?xml version="1.0" encoding="utf-8"?>
<p:tagLst xmlns:p="http://schemas.openxmlformats.org/presentationml/2006/main">
  <p:tag name="PA" val="v5.0.1"/>
</p:tagLst>
</file>

<file path=ppt/tags/tag75.xml><?xml version="1.0" encoding="utf-8"?>
<p:tagLst xmlns:p="http://schemas.openxmlformats.org/presentationml/2006/main">
  <p:tag name="PA" val="v5.0.1"/>
</p:tagLst>
</file>

<file path=ppt/tags/tag76.xml><?xml version="1.0" encoding="utf-8"?>
<p:tagLst xmlns:p="http://schemas.openxmlformats.org/presentationml/2006/main">
  <p:tag name="PA" val="v5.0.1"/>
</p:tagLst>
</file>

<file path=ppt/tags/tag77.xml><?xml version="1.0" encoding="utf-8"?>
<p:tagLst xmlns:p="http://schemas.openxmlformats.org/presentationml/2006/main">
  <p:tag name="PA" val="v5.0.1"/>
</p:tagLst>
</file>

<file path=ppt/tags/tag78.xml><?xml version="1.0" encoding="utf-8"?>
<p:tagLst xmlns:p="http://schemas.openxmlformats.org/presentationml/2006/main">
  <p:tag name="KSO_WM_DIAGRAM_VIRTUALLY_FRAME" val="{&quot;height&quot;:354.2,&quot;left&quot;:101,&quot;top&quot;:126.5,&quot;width&quot;:740.55}"/>
</p:tagLst>
</file>

<file path=ppt/tags/tag79.xml><?xml version="1.0" encoding="utf-8"?>
<p:tagLst xmlns:p="http://schemas.openxmlformats.org/presentationml/2006/main">
  <p:tag name="KSO_WM_DIAGRAM_VIRTUALLY_FRAME" val="{&quot;height&quot;:354.2,&quot;left&quot;:101,&quot;top&quot;:126.5,&quot;width&quot;:740.55}"/>
</p:tagLst>
</file>

<file path=ppt/tags/tag80.xml><?xml version="1.0" encoding="utf-8"?>
<p:tagLst xmlns:p="http://schemas.openxmlformats.org/presentationml/2006/main">
  <p:tag name="KSO_WM_DIAGRAM_VIRTUALLY_FRAME" val="{&quot;height&quot;:354.2,&quot;left&quot;:101,&quot;top&quot;:126.5,&quot;width&quot;:740.55}"/>
</p:tagLst>
</file>

<file path=ppt/tags/tag81.xml><?xml version="1.0" encoding="utf-8"?>
<p:tagLst xmlns:p="http://schemas.openxmlformats.org/presentationml/2006/main">
  <p:tag name="KSO_WM_DIAGRAM_VIRTUALLY_FRAME" val="{&quot;height&quot;:354.2,&quot;left&quot;:101,&quot;top&quot;:126.5,&quot;width&quot;:740.55}"/>
</p:tagLst>
</file>

<file path=ppt/tags/tag82.xml><?xml version="1.0" encoding="utf-8"?>
<p:tagLst xmlns:p="http://schemas.openxmlformats.org/presentationml/2006/main">
  <p:tag name="KSO_WM_DIAGRAM_VIRTUALLY_FRAME" val="{&quot;height&quot;:354.2,&quot;left&quot;:101,&quot;top&quot;:126.5,&quot;width&quot;:740.55}"/>
</p:tagLst>
</file>

<file path=ppt/tags/tag83.xml><?xml version="1.0" encoding="utf-8"?>
<p:tagLst xmlns:p="http://schemas.openxmlformats.org/presentationml/2006/main">
  <p:tag name="KSO_WM_DIAGRAM_VIRTUALLY_FRAME" val="{&quot;height&quot;:354.2,&quot;left&quot;:101,&quot;top&quot;:126.5,&quot;width&quot;:740.55}"/>
</p:tagLst>
</file>

<file path=ppt/tags/tag84.xml><?xml version="1.0" encoding="utf-8"?>
<p:tagLst xmlns:p="http://schemas.openxmlformats.org/presentationml/2006/main">
  <p:tag name="KSO_WM_DIAGRAM_VIRTUALLY_FRAME" val="{&quot;height&quot;:354.2,&quot;left&quot;:101,&quot;top&quot;:126.5,&quot;width&quot;:740.55}"/>
</p:tagLst>
</file>

<file path=ppt/tags/tag85.xml><?xml version="1.0" encoding="utf-8"?>
<p:tagLst xmlns:p="http://schemas.openxmlformats.org/presentationml/2006/main">
  <p:tag name="KSO_WM_DIAGRAM_VIRTUALLY_FRAME" val="{&quot;height&quot;:354.2,&quot;left&quot;:101,&quot;top&quot;:126.5,&quot;width&quot;:740.55}"/>
</p:tagLst>
</file>

<file path=ppt/tags/tag86.xml><?xml version="1.0" encoding="utf-8"?>
<p:tagLst xmlns:p="http://schemas.openxmlformats.org/presentationml/2006/main">
  <p:tag name="KSO_WM_DIAGRAM_VIRTUALLY_FRAME" val="{&quot;height&quot;:354.2,&quot;left&quot;:101,&quot;top&quot;:126.5,&quot;width&quot;:740.55}"/>
</p:tagLst>
</file>

<file path=ppt/tags/tag87.xml><?xml version="1.0" encoding="utf-8"?>
<p:tagLst xmlns:p="http://schemas.openxmlformats.org/presentationml/2006/main">
  <p:tag name="KSO_WM_DIAGRAM_VIRTUALLY_FRAME" val="{&quot;height&quot;:354.2,&quot;left&quot;:101,&quot;top&quot;:126.5,&quot;width&quot;:740.55}"/>
</p:tagLst>
</file>

<file path=ppt/tags/tag88.xml><?xml version="1.0" encoding="utf-8"?>
<p:tagLst xmlns:p="http://schemas.openxmlformats.org/presentationml/2006/main">
  <p:tag name="KSO_WM_DIAGRAM_VIRTUALLY_FRAME" val="{&quot;height&quot;:354.2,&quot;left&quot;:101,&quot;top&quot;:126.5,&quot;width&quot;:740.55}"/>
</p:tagLst>
</file>

<file path=ppt/tags/tag89.xml><?xml version="1.0" encoding="utf-8"?>
<p:tagLst xmlns:p="http://schemas.openxmlformats.org/presentationml/2006/main">
  <p:tag name="KSO_WM_DIAGRAM_VIRTUALLY_FRAME" val="{&quot;height&quot;:354.2,&quot;left&quot;:101,&quot;top&quot;:126.5,&quot;width&quot;:740.55}"/>
</p:tagLst>
</file>

<file path=ppt/tags/tag90.xml><?xml version="1.0" encoding="utf-8"?>
<p:tagLst xmlns:p="http://schemas.openxmlformats.org/presentationml/2006/main">
  <p:tag name="KSO_WM_DIAGRAM_VIRTUALLY_FRAME" val="{&quot;height&quot;:354.2,&quot;left&quot;:101,&quot;top&quot;:126.5,&quot;width&quot;:740.55}"/>
</p:tagLst>
</file>

<file path=ppt/tags/tag91.xml><?xml version="1.0" encoding="utf-8"?>
<p:tagLst xmlns:p="http://schemas.openxmlformats.org/presentationml/2006/main">
  <p:tag name="KSO_WM_DIAGRAM_VIRTUALLY_FRAME" val="{&quot;height&quot;:354.2,&quot;left&quot;:101,&quot;top&quot;:126.5,&quot;width&quot;:740.55}"/>
</p:tagLst>
</file>

<file path=ppt/tags/tag92.xml><?xml version="1.0" encoding="utf-8"?>
<p:tagLst xmlns:p="http://schemas.openxmlformats.org/presentationml/2006/main">
  <p:tag name="KSO_WM_DIAGRAM_VIRTUALLY_FRAME" val="{&quot;height&quot;:354.2,&quot;left&quot;:101,&quot;top&quot;:126.5,&quot;width&quot;:740.55}"/>
</p:tagLst>
</file>

<file path=ppt/tags/tag93.xml><?xml version="1.0" encoding="utf-8"?>
<p:tagLst xmlns:p="http://schemas.openxmlformats.org/presentationml/2006/main">
  <p:tag name="KSO_WM_DIAGRAM_VIRTUALLY_FRAME" val="{&quot;height&quot;:354.2,&quot;left&quot;:101,&quot;top&quot;:126.5,&quot;width&quot;:740.55}"/>
</p:tagLst>
</file>

<file path=ppt/tags/tag94.xml><?xml version="1.0" encoding="utf-8"?>
<p:tagLst xmlns:p="http://schemas.openxmlformats.org/presentationml/2006/main">
  <p:tag name="KSO_WM_DIAGRAM_VIRTUALLY_FRAME" val="{&quot;height&quot;:354.2,&quot;left&quot;:101,&quot;top&quot;:126.5,&quot;width&quot;:740.55}"/>
</p:tagLst>
</file>

<file path=ppt/tags/tag95.xml><?xml version="1.0" encoding="utf-8"?>
<p:tagLst xmlns:p="http://schemas.openxmlformats.org/presentationml/2006/main">
  <p:tag name="KSO_WM_DIAGRAM_VIRTUALLY_FRAME" val="{&quot;height&quot;:354.2,&quot;left&quot;:101,&quot;top&quot;:126.5,&quot;width&quot;:740.55}"/>
</p:tagLst>
</file>

<file path=ppt/tags/tag96.xml><?xml version="1.0" encoding="utf-8"?>
<p:tagLst xmlns:p="http://schemas.openxmlformats.org/presentationml/2006/main">
  <p:tag name="KSO_WM_DIAGRAM_VIRTUALLY_FRAME" val="{&quot;height&quot;:354.2,&quot;left&quot;:101,&quot;top&quot;:126.5,&quot;width&quot;:740.55}"/>
</p:tagLst>
</file>

<file path=ppt/tags/tag97.xml><?xml version="1.0" encoding="utf-8"?>
<p:tagLst xmlns:p="http://schemas.openxmlformats.org/presentationml/2006/main">
  <p:tag name="KSO_WM_DIAGRAM_VIRTUALLY_FRAME" val="{&quot;height&quot;:354.2,&quot;left&quot;:101,&quot;top&quot;:126.5,&quot;width&quot;:740.55}"/>
</p:tagLst>
</file>

<file path=ppt/tags/tag98.xml><?xml version="1.0" encoding="utf-8"?>
<p:tagLst xmlns:p="http://schemas.openxmlformats.org/presentationml/2006/main">
  <p:tag name="PA" val="v5.0.1"/>
</p:tagLst>
</file>

<file path=ppt/tags/tag99.xml><?xml version="1.0" encoding="utf-8"?>
<p:tagLst xmlns:p="http://schemas.openxmlformats.org/presentationml/2006/main">
  <p:tag name="PA" val="v5.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汉仪君黑-45简"/>
        <a:ea typeface=""/>
        <a:cs typeface=""/>
        <a:font script="Jpan" typeface="ＭＳ Ｐゴシック"/>
        <a:font script="Hang" typeface="맑은 고딕"/>
        <a:font script="Hans" typeface="汉仪君黑-45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君黑-45简"/>
        <a:ea typeface=""/>
        <a:cs typeface=""/>
        <a:font script="Jpan" typeface="ＭＳ Ｐゴシック"/>
        <a:font script="Hang" typeface="맑은 고딕"/>
        <a:font script="Hans" typeface="汉仪君黑-45简"/>
        <a:font script="Hant" typeface="新細明體"/>
        <a:font script="Arab" typeface="汉仪君黑-45简"/>
        <a:font script="Hebr" typeface="汉仪君黑-45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君黑-45简"/>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君黑-45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君黑-45简"/>
        <a:ea typeface=""/>
        <a:cs typeface=""/>
        <a:font script="Jpan" typeface="ＭＳ Ｐゴシック"/>
        <a:font script="Hang" typeface="맑은 고딕"/>
        <a:font script="Hans" typeface="汉仪君黑-45简"/>
        <a:font script="Hant" typeface="新細明體"/>
        <a:font script="Arab" typeface="汉仪君黑-45简"/>
        <a:font script="Hebr" typeface="汉仪君黑-45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君黑-45简"/>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君黑-45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君黑-45简"/>
        <a:ea typeface=""/>
        <a:cs typeface=""/>
        <a:font script="Jpan" typeface="ＭＳ Ｐゴシック"/>
        <a:font script="Hang" typeface="맑은 고딕"/>
        <a:font script="Hans" typeface="汉仪君黑-45简"/>
        <a:font script="Hant" typeface="新細明體"/>
        <a:font script="Arab" typeface="汉仪君黑-45简"/>
        <a:font script="Hebr" typeface="汉仪君黑-45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君黑-45简"/>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4940</Words>
  <Application>WPS 演示</Application>
  <PresentationFormat>宽屏</PresentationFormat>
  <Paragraphs>486</Paragraphs>
  <Slides>37</Slides>
  <Notes>36</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37</vt:i4>
      </vt:variant>
    </vt:vector>
  </HeadingPairs>
  <TitlesOfParts>
    <vt:vector size="55" baseType="lpstr">
      <vt:lpstr>Arial</vt:lpstr>
      <vt:lpstr>宋体</vt:lpstr>
      <vt:lpstr>Wingdings</vt:lpstr>
      <vt:lpstr>汉仪君黑-45简</vt:lpstr>
      <vt:lpstr>方正黑体_GBK</vt:lpstr>
      <vt:lpstr>Times New Roman</vt:lpstr>
      <vt:lpstr>汉仪君黑-75简</vt:lpstr>
      <vt:lpstr>汉仪君黑-55W</vt:lpstr>
      <vt:lpstr>思源宋体 CN</vt:lpstr>
      <vt:lpstr>微软雅黑 Light</vt:lpstr>
      <vt:lpstr>微软雅黑</vt:lpstr>
      <vt:lpstr>Calibri</vt:lpstr>
      <vt:lpstr>宋体</vt:lpstr>
      <vt:lpstr>Arial Unicode MS</vt:lpstr>
      <vt:lpstr>文泉驿微米黑</vt:lpstr>
      <vt:lpstr>DejaVu Sans</vt:lpstr>
      <vt:lpstr>汉仪君黑-45简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40733</dc:creator>
  <cp:lastModifiedBy>cqyj</cp:lastModifiedBy>
  <cp:revision>70</cp:revision>
  <dcterms:created xsi:type="dcterms:W3CDTF">2024-05-09T07:47:30Z</dcterms:created>
  <dcterms:modified xsi:type="dcterms:W3CDTF">2024-05-09T07:47:30Z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42439331A5BD4E13A811A93CD70ED26C_13</vt:lpwstr>
  </property>
  <property fmtid="{D5CDD505-2E9C-101B-9397-08002B2CF9AE}" pid="3" name="KSOProductBuildVer">
    <vt:lpwstr>2052-11.8.2.10290</vt:lpwstr>
  </property>
  <property fmtid="{D5CDD505-2E9C-101B-9397-08002B2CF9AE}" pid="4" name="KSOTemplateUUID">
    <vt:lpwstr>v1.0_mb_A2QsSmXA19bFblXtMjoYcg==</vt:lpwstr>
  </property>
</Properties>
</file>